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619" r:id="rId2"/>
    <p:sldId id="302" r:id="rId3"/>
    <p:sldId id="741" r:id="rId4"/>
    <p:sldId id="743" r:id="rId5"/>
    <p:sldId id="665" r:id="rId6"/>
    <p:sldId id="666" r:id="rId7"/>
    <p:sldId id="587" r:id="rId8"/>
    <p:sldId id="667" r:id="rId9"/>
    <p:sldId id="669" r:id="rId10"/>
    <p:sldId id="685" r:id="rId11"/>
    <p:sldId id="686" r:id="rId12"/>
    <p:sldId id="668"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7D"/>
    <a:srgbClr val="F3F3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ED5-32B4-4090-A4A8-B8C9834DFD83}" type="datetimeFigureOut">
              <a:rPr lang="tr-TR" smtClean="0"/>
              <a:t>15.01.2025</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BF623-809E-42C2-A4ED-FB9B3FA1F60A}" type="slidenum">
              <a:rPr lang="tr-TR" smtClean="0"/>
              <a:t>‹#›</a:t>
            </a:fld>
            <a:endParaRPr lang="tr-TR"/>
          </a:p>
        </p:txBody>
      </p:sp>
    </p:spTree>
    <p:extLst>
      <p:ext uri="{BB962C8B-B14F-4D97-AF65-F5344CB8AC3E}">
        <p14:creationId xmlns:p14="http://schemas.microsoft.com/office/powerpoint/2010/main" val="3476633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A2751B-F488-440F-86A4-C93DBF306DFF}" type="slidenum">
              <a:rPr lang="en-GB" smtClean="0"/>
              <a:t>1</a:t>
            </a:fld>
            <a:endParaRPr lang="en-GB"/>
          </a:p>
        </p:txBody>
      </p:sp>
    </p:spTree>
    <p:extLst>
      <p:ext uri="{BB962C8B-B14F-4D97-AF65-F5344CB8AC3E}">
        <p14:creationId xmlns:p14="http://schemas.microsoft.com/office/powerpoint/2010/main" val="426319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A2751B-F488-440F-86A4-C93DBF306DFF}" type="slidenum">
              <a:rPr lang="en-GB" smtClean="0"/>
              <a:t>2</a:t>
            </a:fld>
            <a:endParaRPr lang="en-GB"/>
          </a:p>
        </p:txBody>
      </p:sp>
    </p:spTree>
    <p:extLst>
      <p:ext uri="{BB962C8B-B14F-4D97-AF65-F5344CB8AC3E}">
        <p14:creationId xmlns:p14="http://schemas.microsoft.com/office/powerpoint/2010/main" val="123390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5575E-B219-4755-9C81-25A06B335E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599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A2751B-F488-440F-86A4-C93DBF306DFF}" type="slidenum">
              <a:rPr lang="en-GB" smtClean="0"/>
              <a:t>4</a:t>
            </a:fld>
            <a:endParaRPr lang="en-GB"/>
          </a:p>
        </p:txBody>
      </p:sp>
    </p:spTree>
    <p:extLst>
      <p:ext uri="{BB962C8B-B14F-4D97-AF65-F5344CB8AC3E}">
        <p14:creationId xmlns:p14="http://schemas.microsoft.com/office/powerpoint/2010/main" val="148520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9726-482B-6069-F11C-A74ABD3809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36B35818-513F-AB37-D903-D5BE90DC3D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73ECEE14-E459-25F1-7261-3E6B7B5B15B0}"/>
              </a:ext>
            </a:extLst>
          </p:cNvPr>
          <p:cNvSpPr>
            <a:spLocks noGrp="1"/>
          </p:cNvSpPr>
          <p:nvPr>
            <p:ph type="dt" sz="half" idx="10"/>
          </p:nvPr>
        </p:nvSpPr>
        <p:spPr/>
        <p:txBody>
          <a:bodyPr/>
          <a:lstStyle/>
          <a:p>
            <a:fld id="{367A0764-FBFC-4B2C-8193-80284E1A39D3}" type="datetimeFigureOut">
              <a:rPr lang="tr-TR" smtClean="0"/>
              <a:t>15.01.2025</a:t>
            </a:fld>
            <a:endParaRPr lang="tr-TR"/>
          </a:p>
        </p:txBody>
      </p:sp>
      <p:sp>
        <p:nvSpPr>
          <p:cNvPr id="5" name="Footer Placeholder 4">
            <a:extLst>
              <a:ext uri="{FF2B5EF4-FFF2-40B4-BE49-F238E27FC236}">
                <a16:creationId xmlns:a16="http://schemas.microsoft.com/office/drawing/2014/main" id="{9DAE0FE5-7986-DAA9-6AE1-EBD366742A6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CF2FC631-CF4B-21A2-8BC8-A7B874F68F49}"/>
              </a:ext>
            </a:extLst>
          </p:cNvPr>
          <p:cNvSpPr>
            <a:spLocks noGrp="1"/>
          </p:cNvSpPr>
          <p:nvPr>
            <p:ph type="sldNum" sz="quarter" idx="12"/>
          </p:nvPr>
        </p:nvSpPr>
        <p:spPr/>
        <p:txBody>
          <a:bodyPr/>
          <a:lstStyle/>
          <a:p>
            <a:fld id="{5B212F3D-02BE-4701-9200-2FE0AD963589}" type="slidenum">
              <a:rPr lang="tr-TR" smtClean="0"/>
              <a:t>‹#›</a:t>
            </a:fld>
            <a:endParaRPr lang="tr-TR"/>
          </a:p>
        </p:txBody>
      </p:sp>
    </p:spTree>
    <p:extLst>
      <p:ext uri="{BB962C8B-B14F-4D97-AF65-F5344CB8AC3E}">
        <p14:creationId xmlns:p14="http://schemas.microsoft.com/office/powerpoint/2010/main" val="130463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E3B1-E966-025D-2EFC-FB6E822825CD}"/>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C8627707-12F6-F488-18F0-7DC3569F21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9F80F2BC-D378-AF40-2500-762362C70B04}"/>
              </a:ext>
            </a:extLst>
          </p:cNvPr>
          <p:cNvSpPr>
            <a:spLocks noGrp="1"/>
          </p:cNvSpPr>
          <p:nvPr>
            <p:ph type="dt" sz="half" idx="10"/>
          </p:nvPr>
        </p:nvSpPr>
        <p:spPr/>
        <p:txBody>
          <a:bodyPr/>
          <a:lstStyle/>
          <a:p>
            <a:fld id="{367A0764-FBFC-4B2C-8193-80284E1A39D3}" type="datetimeFigureOut">
              <a:rPr lang="tr-TR" smtClean="0"/>
              <a:t>15.01.2025</a:t>
            </a:fld>
            <a:endParaRPr lang="tr-TR"/>
          </a:p>
        </p:txBody>
      </p:sp>
      <p:sp>
        <p:nvSpPr>
          <p:cNvPr id="5" name="Footer Placeholder 4">
            <a:extLst>
              <a:ext uri="{FF2B5EF4-FFF2-40B4-BE49-F238E27FC236}">
                <a16:creationId xmlns:a16="http://schemas.microsoft.com/office/drawing/2014/main" id="{3AF7BBDE-D3FE-1576-9BA0-0291B026EB77}"/>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4BDCCF27-8CED-0D0A-85A3-BDA0E49600A4}"/>
              </a:ext>
            </a:extLst>
          </p:cNvPr>
          <p:cNvSpPr>
            <a:spLocks noGrp="1"/>
          </p:cNvSpPr>
          <p:nvPr>
            <p:ph type="sldNum" sz="quarter" idx="12"/>
          </p:nvPr>
        </p:nvSpPr>
        <p:spPr/>
        <p:txBody>
          <a:bodyPr/>
          <a:lstStyle/>
          <a:p>
            <a:fld id="{5B212F3D-02BE-4701-9200-2FE0AD963589}" type="slidenum">
              <a:rPr lang="tr-TR" smtClean="0"/>
              <a:t>‹#›</a:t>
            </a:fld>
            <a:endParaRPr lang="tr-TR"/>
          </a:p>
        </p:txBody>
      </p:sp>
    </p:spTree>
    <p:extLst>
      <p:ext uri="{BB962C8B-B14F-4D97-AF65-F5344CB8AC3E}">
        <p14:creationId xmlns:p14="http://schemas.microsoft.com/office/powerpoint/2010/main" val="337760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059C12-C13B-A887-D999-B9EDA8D743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A9C6C1F8-6CD6-73FC-A635-C31A37C02D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C34F7D63-F4BF-1139-3F2D-F532AFE9D114}"/>
              </a:ext>
            </a:extLst>
          </p:cNvPr>
          <p:cNvSpPr>
            <a:spLocks noGrp="1"/>
          </p:cNvSpPr>
          <p:nvPr>
            <p:ph type="dt" sz="half" idx="10"/>
          </p:nvPr>
        </p:nvSpPr>
        <p:spPr/>
        <p:txBody>
          <a:bodyPr/>
          <a:lstStyle/>
          <a:p>
            <a:fld id="{367A0764-FBFC-4B2C-8193-80284E1A39D3}" type="datetimeFigureOut">
              <a:rPr lang="tr-TR" smtClean="0"/>
              <a:t>15.01.2025</a:t>
            </a:fld>
            <a:endParaRPr lang="tr-TR"/>
          </a:p>
        </p:txBody>
      </p:sp>
      <p:sp>
        <p:nvSpPr>
          <p:cNvPr id="5" name="Footer Placeholder 4">
            <a:extLst>
              <a:ext uri="{FF2B5EF4-FFF2-40B4-BE49-F238E27FC236}">
                <a16:creationId xmlns:a16="http://schemas.microsoft.com/office/drawing/2014/main" id="{5736145D-F982-5B6F-C68E-8A3EF30C8798}"/>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B8B520FA-023B-B086-ED4F-3789CE2347B1}"/>
              </a:ext>
            </a:extLst>
          </p:cNvPr>
          <p:cNvSpPr>
            <a:spLocks noGrp="1"/>
          </p:cNvSpPr>
          <p:nvPr>
            <p:ph type="sldNum" sz="quarter" idx="12"/>
          </p:nvPr>
        </p:nvSpPr>
        <p:spPr/>
        <p:txBody>
          <a:bodyPr/>
          <a:lstStyle/>
          <a:p>
            <a:fld id="{5B212F3D-02BE-4701-9200-2FE0AD963589}" type="slidenum">
              <a:rPr lang="tr-TR" smtClean="0"/>
              <a:t>‹#›</a:t>
            </a:fld>
            <a:endParaRPr lang="tr-TR"/>
          </a:p>
        </p:txBody>
      </p:sp>
    </p:spTree>
    <p:extLst>
      <p:ext uri="{BB962C8B-B14F-4D97-AF65-F5344CB8AC3E}">
        <p14:creationId xmlns:p14="http://schemas.microsoft.com/office/powerpoint/2010/main" val="379225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02">
    <p:spTree>
      <p:nvGrpSpPr>
        <p:cNvPr id="1" name=""/>
        <p:cNvGrpSpPr/>
        <p:nvPr/>
      </p:nvGrpSpPr>
      <p:grpSpPr>
        <a:xfrm>
          <a:off x="0" y="0"/>
          <a:ext cx="0" cy="0"/>
          <a:chOff x="0" y="0"/>
          <a:chExt cx="0" cy="0"/>
        </a:xfrm>
      </p:grpSpPr>
      <p:sp>
        <p:nvSpPr>
          <p:cNvPr id="29"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32" name="Subtitle 2"/>
          <p:cNvSpPr>
            <a:spLocks noGrp="1"/>
          </p:cNvSpPr>
          <p:nvPr>
            <p:ph type="subTitle" idx="1"/>
          </p:nvPr>
        </p:nvSpPr>
        <p:spPr>
          <a:xfrm>
            <a:off x="515358" y="962313"/>
            <a:ext cx="11160705" cy="599281"/>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 name="Slide Number Placeholder 5">
            <a:extLst>
              <a:ext uri="{FF2B5EF4-FFF2-40B4-BE49-F238E27FC236}">
                <a16:creationId xmlns:a16="http://schemas.microsoft.com/office/drawing/2014/main" id="{3D7F8D4A-CB13-30C3-B633-CE82AECDCAA2}"/>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2588469593"/>
      </p:ext>
    </p:extLst>
  </p:cSld>
  <p:clrMapOvr>
    <a:masterClrMapping/>
  </p:clrMapOvr>
  <p:extLst>
    <p:ext uri="{DCECCB84-F9BA-43D5-87BE-67443E8EF086}">
      <p15:sldGuideLst xmlns:p15="http://schemas.microsoft.com/office/powerpoint/2012/main">
        <p15:guide id="1" orient="horz" pos="2160">
          <p15:clr>
            <a:srgbClr val="FBAE40"/>
          </p15:clr>
        </p15:guide>
        <p15:guide id="2" pos="325">
          <p15:clr>
            <a:srgbClr val="FBAE40"/>
          </p15:clr>
        </p15:guide>
        <p15:guide id="3" pos="735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4932CE-11B4-454E-A11B-E9A31CBE3D08}"/>
              </a:ext>
            </a:extLst>
          </p:cNvPr>
          <p:cNvSpPr>
            <a:spLocks noGrp="1"/>
          </p:cNvSpPr>
          <p:nvPr>
            <p:ph type="pic" sz="quarter" idx="10"/>
          </p:nvPr>
        </p:nvSpPr>
        <p:spPr>
          <a:xfrm>
            <a:off x="0" y="0"/>
            <a:ext cx="12192000" cy="2771775"/>
          </a:xfrm>
        </p:spPr>
        <p:txBody>
          <a:bodyPr>
            <a:normAutofit/>
          </a:bodyPr>
          <a:lstStyle>
            <a:lvl1pPr>
              <a:defRPr sz="800"/>
            </a:lvl1pPr>
          </a:lstStyle>
          <a:p>
            <a:endParaRPr lang="en-US"/>
          </a:p>
        </p:txBody>
      </p:sp>
      <p:sp>
        <p:nvSpPr>
          <p:cNvPr id="8" name="Picture Placeholder 6">
            <a:extLst>
              <a:ext uri="{FF2B5EF4-FFF2-40B4-BE49-F238E27FC236}">
                <a16:creationId xmlns:a16="http://schemas.microsoft.com/office/drawing/2014/main" id="{0A571C4B-EC88-48B3-AED9-9C724E60EC27}"/>
              </a:ext>
            </a:extLst>
          </p:cNvPr>
          <p:cNvSpPr>
            <a:spLocks noGrp="1"/>
          </p:cNvSpPr>
          <p:nvPr>
            <p:ph type="pic" sz="quarter" idx="11"/>
          </p:nvPr>
        </p:nvSpPr>
        <p:spPr>
          <a:xfrm>
            <a:off x="5457370" y="2771775"/>
            <a:ext cx="6734629" cy="4086225"/>
          </a:xfrm>
        </p:spPr>
        <p:txBody>
          <a:bodyPr>
            <a:normAutofit/>
          </a:bodyPr>
          <a:lstStyle>
            <a:lvl1pPr>
              <a:defRPr sz="800"/>
            </a:lvl1pPr>
          </a:lstStyle>
          <a:p>
            <a:endParaRPr lang="en-US"/>
          </a:p>
        </p:txBody>
      </p:sp>
    </p:spTree>
    <p:extLst>
      <p:ext uri="{BB962C8B-B14F-4D97-AF65-F5344CB8AC3E}">
        <p14:creationId xmlns:p14="http://schemas.microsoft.com/office/powerpoint/2010/main" val="26802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DB1F-EB6F-8B94-6275-57B429F84392}"/>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572C5A45-DBAE-55AC-04E5-AAC054182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090C9CF4-F2B7-B45F-9276-A1CF51685E03}"/>
              </a:ext>
            </a:extLst>
          </p:cNvPr>
          <p:cNvSpPr>
            <a:spLocks noGrp="1"/>
          </p:cNvSpPr>
          <p:nvPr>
            <p:ph type="dt" sz="half" idx="10"/>
          </p:nvPr>
        </p:nvSpPr>
        <p:spPr/>
        <p:txBody>
          <a:bodyPr/>
          <a:lstStyle/>
          <a:p>
            <a:fld id="{367A0764-FBFC-4B2C-8193-80284E1A39D3}" type="datetimeFigureOut">
              <a:rPr lang="tr-TR" smtClean="0"/>
              <a:t>15.01.2025</a:t>
            </a:fld>
            <a:endParaRPr lang="tr-TR"/>
          </a:p>
        </p:txBody>
      </p:sp>
      <p:sp>
        <p:nvSpPr>
          <p:cNvPr id="5" name="Footer Placeholder 4">
            <a:extLst>
              <a:ext uri="{FF2B5EF4-FFF2-40B4-BE49-F238E27FC236}">
                <a16:creationId xmlns:a16="http://schemas.microsoft.com/office/drawing/2014/main" id="{BE996C3B-25A4-A05A-32B3-AF6A4E90499F}"/>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75F851E5-F9F1-7D75-3828-0908EAC1AD06}"/>
              </a:ext>
            </a:extLst>
          </p:cNvPr>
          <p:cNvSpPr>
            <a:spLocks noGrp="1"/>
          </p:cNvSpPr>
          <p:nvPr>
            <p:ph type="sldNum" sz="quarter" idx="12"/>
          </p:nvPr>
        </p:nvSpPr>
        <p:spPr/>
        <p:txBody>
          <a:bodyPr/>
          <a:lstStyle/>
          <a:p>
            <a:fld id="{5B212F3D-02BE-4701-9200-2FE0AD963589}" type="slidenum">
              <a:rPr lang="tr-TR" smtClean="0"/>
              <a:t>‹#›</a:t>
            </a:fld>
            <a:endParaRPr lang="tr-TR"/>
          </a:p>
        </p:txBody>
      </p:sp>
    </p:spTree>
    <p:extLst>
      <p:ext uri="{BB962C8B-B14F-4D97-AF65-F5344CB8AC3E}">
        <p14:creationId xmlns:p14="http://schemas.microsoft.com/office/powerpoint/2010/main" val="2227229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2CA74-E8A3-0242-5738-353BC9E5B1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5F2261F4-E9EF-9D47-4A3E-D3E0729D26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BE908-BF8E-1FDD-5D86-93E7116596E7}"/>
              </a:ext>
            </a:extLst>
          </p:cNvPr>
          <p:cNvSpPr>
            <a:spLocks noGrp="1"/>
          </p:cNvSpPr>
          <p:nvPr>
            <p:ph type="dt" sz="half" idx="10"/>
          </p:nvPr>
        </p:nvSpPr>
        <p:spPr/>
        <p:txBody>
          <a:bodyPr/>
          <a:lstStyle/>
          <a:p>
            <a:fld id="{367A0764-FBFC-4B2C-8193-80284E1A39D3}" type="datetimeFigureOut">
              <a:rPr lang="tr-TR" smtClean="0"/>
              <a:t>15.01.2025</a:t>
            </a:fld>
            <a:endParaRPr lang="tr-TR"/>
          </a:p>
        </p:txBody>
      </p:sp>
      <p:sp>
        <p:nvSpPr>
          <p:cNvPr id="5" name="Footer Placeholder 4">
            <a:extLst>
              <a:ext uri="{FF2B5EF4-FFF2-40B4-BE49-F238E27FC236}">
                <a16:creationId xmlns:a16="http://schemas.microsoft.com/office/drawing/2014/main" id="{D4B52954-E770-75C0-A582-4464DC6B000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6603622-C265-CB57-30D1-67630C055CF5}"/>
              </a:ext>
            </a:extLst>
          </p:cNvPr>
          <p:cNvSpPr>
            <a:spLocks noGrp="1"/>
          </p:cNvSpPr>
          <p:nvPr>
            <p:ph type="sldNum" sz="quarter" idx="12"/>
          </p:nvPr>
        </p:nvSpPr>
        <p:spPr/>
        <p:txBody>
          <a:bodyPr/>
          <a:lstStyle/>
          <a:p>
            <a:fld id="{5B212F3D-02BE-4701-9200-2FE0AD963589}" type="slidenum">
              <a:rPr lang="tr-TR" smtClean="0"/>
              <a:t>‹#›</a:t>
            </a:fld>
            <a:endParaRPr lang="tr-TR"/>
          </a:p>
        </p:txBody>
      </p:sp>
    </p:spTree>
    <p:extLst>
      <p:ext uri="{BB962C8B-B14F-4D97-AF65-F5344CB8AC3E}">
        <p14:creationId xmlns:p14="http://schemas.microsoft.com/office/powerpoint/2010/main" val="261077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3CF4-8722-CA86-90A8-2EC1C33D0C2E}"/>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0892EBAB-B182-20D0-BBF2-F814A1F912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8534E5BD-897E-445D-57B6-7A69E2A438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B4D77FBF-3E8A-FE06-6C94-17C94A024F1C}"/>
              </a:ext>
            </a:extLst>
          </p:cNvPr>
          <p:cNvSpPr>
            <a:spLocks noGrp="1"/>
          </p:cNvSpPr>
          <p:nvPr>
            <p:ph type="dt" sz="half" idx="10"/>
          </p:nvPr>
        </p:nvSpPr>
        <p:spPr/>
        <p:txBody>
          <a:bodyPr/>
          <a:lstStyle/>
          <a:p>
            <a:fld id="{367A0764-FBFC-4B2C-8193-80284E1A39D3}" type="datetimeFigureOut">
              <a:rPr lang="tr-TR" smtClean="0"/>
              <a:t>15.01.2025</a:t>
            </a:fld>
            <a:endParaRPr lang="tr-TR"/>
          </a:p>
        </p:txBody>
      </p:sp>
      <p:sp>
        <p:nvSpPr>
          <p:cNvPr id="6" name="Footer Placeholder 5">
            <a:extLst>
              <a:ext uri="{FF2B5EF4-FFF2-40B4-BE49-F238E27FC236}">
                <a16:creationId xmlns:a16="http://schemas.microsoft.com/office/drawing/2014/main" id="{1FDAF9F2-7D51-A2C7-C65C-00E46DF0F1E1}"/>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59930DC8-57AF-4115-C0F3-5BA12E52E6A9}"/>
              </a:ext>
            </a:extLst>
          </p:cNvPr>
          <p:cNvSpPr>
            <a:spLocks noGrp="1"/>
          </p:cNvSpPr>
          <p:nvPr>
            <p:ph type="sldNum" sz="quarter" idx="12"/>
          </p:nvPr>
        </p:nvSpPr>
        <p:spPr/>
        <p:txBody>
          <a:bodyPr/>
          <a:lstStyle/>
          <a:p>
            <a:fld id="{5B212F3D-02BE-4701-9200-2FE0AD963589}" type="slidenum">
              <a:rPr lang="tr-TR" smtClean="0"/>
              <a:t>‹#›</a:t>
            </a:fld>
            <a:endParaRPr lang="tr-TR"/>
          </a:p>
        </p:txBody>
      </p:sp>
    </p:spTree>
    <p:extLst>
      <p:ext uri="{BB962C8B-B14F-4D97-AF65-F5344CB8AC3E}">
        <p14:creationId xmlns:p14="http://schemas.microsoft.com/office/powerpoint/2010/main" val="150481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FBEB-D9BB-968F-FE53-8101B0819177}"/>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A32FEF9F-CF3F-CD8E-7717-725F00BB72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2C05A8-748E-15CD-4F0E-EC75E66EBC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F08192EA-1890-1803-51FB-C58F18A4C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408B7E-69E5-344D-26A5-E3908041AA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58D44DC3-87FA-689D-B81F-37523F5CBB13}"/>
              </a:ext>
            </a:extLst>
          </p:cNvPr>
          <p:cNvSpPr>
            <a:spLocks noGrp="1"/>
          </p:cNvSpPr>
          <p:nvPr>
            <p:ph type="dt" sz="half" idx="10"/>
          </p:nvPr>
        </p:nvSpPr>
        <p:spPr/>
        <p:txBody>
          <a:bodyPr/>
          <a:lstStyle/>
          <a:p>
            <a:fld id="{367A0764-FBFC-4B2C-8193-80284E1A39D3}" type="datetimeFigureOut">
              <a:rPr lang="tr-TR" smtClean="0"/>
              <a:t>15.01.2025</a:t>
            </a:fld>
            <a:endParaRPr lang="tr-TR"/>
          </a:p>
        </p:txBody>
      </p:sp>
      <p:sp>
        <p:nvSpPr>
          <p:cNvPr id="8" name="Footer Placeholder 7">
            <a:extLst>
              <a:ext uri="{FF2B5EF4-FFF2-40B4-BE49-F238E27FC236}">
                <a16:creationId xmlns:a16="http://schemas.microsoft.com/office/drawing/2014/main" id="{1E678638-CFDE-09F0-108A-178BF309E647}"/>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F5B622A3-5F8D-E436-3354-86527339DB9E}"/>
              </a:ext>
            </a:extLst>
          </p:cNvPr>
          <p:cNvSpPr>
            <a:spLocks noGrp="1"/>
          </p:cNvSpPr>
          <p:nvPr>
            <p:ph type="sldNum" sz="quarter" idx="12"/>
          </p:nvPr>
        </p:nvSpPr>
        <p:spPr/>
        <p:txBody>
          <a:bodyPr/>
          <a:lstStyle/>
          <a:p>
            <a:fld id="{5B212F3D-02BE-4701-9200-2FE0AD963589}" type="slidenum">
              <a:rPr lang="tr-TR" smtClean="0"/>
              <a:t>‹#›</a:t>
            </a:fld>
            <a:endParaRPr lang="tr-TR"/>
          </a:p>
        </p:txBody>
      </p:sp>
    </p:spTree>
    <p:extLst>
      <p:ext uri="{BB962C8B-B14F-4D97-AF65-F5344CB8AC3E}">
        <p14:creationId xmlns:p14="http://schemas.microsoft.com/office/powerpoint/2010/main" val="175554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A727-3D59-6BE8-1AB0-7B9795B541F3}"/>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D4E5025E-ABCD-97E5-5105-BBBD89A948E2}"/>
              </a:ext>
            </a:extLst>
          </p:cNvPr>
          <p:cNvSpPr>
            <a:spLocks noGrp="1"/>
          </p:cNvSpPr>
          <p:nvPr>
            <p:ph type="dt" sz="half" idx="10"/>
          </p:nvPr>
        </p:nvSpPr>
        <p:spPr/>
        <p:txBody>
          <a:bodyPr/>
          <a:lstStyle/>
          <a:p>
            <a:fld id="{367A0764-FBFC-4B2C-8193-80284E1A39D3}" type="datetimeFigureOut">
              <a:rPr lang="tr-TR" smtClean="0"/>
              <a:t>15.01.2025</a:t>
            </a:fld>
            <a:endParaRPr lang="tr-TR"/>
          </a:p>
        </p:txBody>
      </p:sp>
      <p:sp>
        <p:nvSpPr>
          <p:cNvPr id="4" name="Footer Placeholder 3">
            <a:extLst>
              <a:ext uri="{FF2B5EF4-FFF2-40B4-BE49-F238E27FC236}">
                <a16:creationId xmlns:a16="http://schemas.microsoft.com/office/drawing/2014/main" id="{411E43E4-DE53-A128-9B00-ADE4CE927560}"/>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DB731114-EFAB-A485-64FA-30B9EF6BDAA8}"/>
              </a:ext>
            </a:extLst>
          </p:cNvPr>
          <p:cNvSpPr>
            <a:spLocks noGrp="1"/>
          </p:cNvSpPr>
          <p:nvPr>
            <p:ph type="sldNum" sz="quarter" idx="12"/>
          </p:nvPr>
        </p:nvSpPr>
        <p:spPr/>
        <p:txBody>
          <a:bodyPr/>
          <a:lstStyle/>
          <a:p>
            <a:fld id="{5B212F3D-02BE-4701-9200-2FE0AD963589}" type="slidenum">
              <a:rPr lang="tr-TR" smtClean="0"/>
              <a:t>‹#›</a:t>
            </a:fld>
            <a:endParaRPr lang="tr-TR"/>
          </a:p>
        </p:txBody>
      </p:sp>
    </p:spTree>
    <p:extLst>
      <p:ext uri="{BB962C8B-B14F-4D97-AF65-F5344CB8AC3E}">
        <p14:creationId xmlns:p14="http://schemas.microsoft.com/office/powerpoint/2010/main" val="252267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83B24A-7BA9-B313-263A-082AA19C7BCE}"/>
              </a:ext>
            </a:extLst>
          </p:cNvPr>
          <p:cNvSpPr>
            <a:spLocks noGrp="1"/>
          </p:cNvSpPr>
          <p:nvPr>
            <p:ph type="dt" sz="half" idx="10"/>
          </p:nvPr>
        </p:nvSpPr>
        <p:spPr/>
        <p:txBody>
          <a:bodyPr/>
          <a:lstStyle/>
          <a:p>
            <a:fld id="{367A0764-FBFC-4B2C-8193-80284E1A39D3}" type="datetimeFigureOut">
              <a:rPr lang="tr-TR" smtClean="0"/>
              <a:t>15.01.2025</a:t>
            </a:fld>
            <a:endParaRPr lang="tr-TR"/>
          </a:p>
        </p:txBody>
      </p:sp>
      <p:sp>
        <p:nvSpPr>
          <p:cNvPr id="3" name="Footer Placeholder 2">
            <a:extLst>
              <a:ext uri="{FF2B5EF4-FFF2-40B4-BE49-F238E27FC236}">
                <a16:creationId xmlns:a16="http://schemas.microsoft.com/office/drawing/2014/main" id="{EF77C811-607E-6ADD-362D-ABBA6B805A1B}"/>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26CF8D52-61BF-B858-C4C5-C5A9A663F05B}"/>
              </a:ext>
            </a:extLst>
          </p:cNvPr>
          <p:cNvSpPr>
            <a:spLocks noGrp="1"/>
          </p:cNvSpPr>
          <p:nvPr>
            <p:ph type="sldNum" sz="quarter" idx="12"/>
          </p:nvPr>
        </p:nvSpPr>
        <p:spPr/>
        <p:txBody>
          <a:bodyPr/>
          <a:lstStyle/>
          <a:p>
            <a:fld id="{5B212F3D-02BE-4701-9200-2FE0AD963589}" type="slidenum">
              <a:rPr lang="tr-TR" smtClean="0"/>
              <a:t>‹#›</a:t>
            </a:fld>
            <a:endParaRPr lang="tr-TR"/>
          </a:p>
        </p:txBody>
      </p:sp>
    </p:spTree>
    <p:extLst>
      <p:ext uri="{BB962C8B-B14F-4D97-AF65-F5344CB8AC3E}">
        <p14:creationId xmlns:p14="http://schemas.microsoft.com/office/powerpoint/2010/main" val="41696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E2DA-7F2E-CCBF-9C43-5C84B7C5B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D874316D-764A-AE30-F537-E00BB4B433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E2D10FBA-E6D8-FCCF-C7CD-5DF8A1BCD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05D20F-C0A3-1BB4-CCEA-2FEF4F74B800}"/>
              </a:ext>
            </a:extLst>
          </p:cNvPr>
          <p:cNvSpPr>
            <a:spLocks noGrp="1"/>
          </p:cNvSpPr>
          <p:nvPr>
            <p:ph type="dt" sz="half" idx="10"/>
          </p:nvPr>
        </p:nvSpPr>
        <p:spPr/>
        <p:txBody>
          <a:bodyPr/>
          <a:lstStyle/>
          <a:p>
            <a:fld id="{367A0764-FBFC-4B2C-8193-80284E1A39D3}" type="datetimeFigureOut">
              <a:rPr lang="tr-TR" smtClean="0"/>
              <a:t>15.01.2025</a:t>
            </a:fld>
            <a:endParaRPr lang="tr-TR"/>
          </a:p>
        </p:txBody>
      </p:sp>
      <p:sp>
        <p:nvSpPr>
          <p:cNvPr id="6" name="Footer Placeholder 5">
            <a:extLst>
              <a:ext uri="{FF2B5EF4-FFF2-40B4-BE49-F238E27FC236}">
                <a16:creationId xmlns:a16="http://schemas.microsoft.com/office/drawing/2014/main" id="{7913E29F-885D-9964-0BD9-12AECB628FFE}"/>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4CAE6FD6-9B3A-0B3F-93AB-723835294917}"/>
              </a:ext>
            </a:extLst>
          </p:cNvPr>
          <p:cNvSpPr>
            <a:spLocks noGrp="1"/>
          </p:cNvSpPr>
          <p:nvPr>
            <p:ph type="sldNum" sz="quarter" idx="12"/>
          </p:nvPr>
        </p:nvSpPr>
        <p:spPr/>
        <p:txBody>
          <a:bodyPr/>
          <a:lstStyle/>
          <a:p>
            <a:fld id="{5B212F3D-02BE-4701-9200-2FE0AD963589}" type="slidenum">
              <a:rPr lang="tr-TR" smtClean="0"/>
              <a:t>‹#›</a:t>
            </a:fld>
            <a:endParaRPr lang="tr-TR"/>
          </a:p>
        </p:txBody>
      </p:sp>
    </p:spTree>
    <p:extLst>
      <p:ext uri="{BB962C8B-B14F-4D97-AF65-F5344CB8AC3E}">
        <p14:creationId xmlns:p14="http://schemas.microsoft.com/office/powerpoint/2010/main" val="44992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28E3-14E0-2AEF-F3A8-52F14ED3BC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2FCA59BA-9499-D12B-85A9-4B35493BDA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380A1C46-7F24-3C5E-7E8B-4F128A5C4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93E59E-8051-E33E-F242-075D92F7C2B4}"/>
              </a:ext>
            </a:extLst>
          </p:cNvPr>
          <p:cNvSpPr>
            <a:spLocks noGrp="1"/>
          </p:cNvSpPr>
          <p:nvPr>
            <p:ph type="dt" sz="half" idx="10"/>
          </p:nvPr>
        </p:nvSpPr>
        <p:spPr/>
        <p:txBody>
          <a:bodyPr/>
          <a:lstStyle/>
          <a:p>
            <a:fld id="{367A0764-FBFC-4B2C-8193-80284E1A39D3}" type="datetimeFigureOut">
              <a:rPr lang="tr-TR" smtClean="0"/>
              <a:t>15.01.2025</a:t>
            </a:fld>
            <a:endParaRPr lang="tr-TR"/>
          </a:p>
        </p:txBody>
      </p:sp>
      <p:sp>
        <p:nvSpPr>
          <p:cNvPr id="6" name="Footer Placeholder 5">
            <a:extLst>
              <a:ext uri="{FF2B5EF4-FFF2-40B4-BE49-F238E27FC236}">
                <a16:creationId xmlns:a16="http://schemas.microsoft.com/office/drawing/2014/main" id="{50479686-0370-894E-631D-F8A3C3072538}"/>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5BD4B8D8-B45E-DBB1-D165-EAA62DF1A0B5}"/>
              </a:ext>
            </a:extLst>
          </p:cNvPr>
          <p:cNvSpPr>
            <a:spLocks noGrp="1"/>
          </p:cNvSpPr>
          <p:nvPr>
            <p:ph type="sldNum" sz="quarter" idx="12"/>
          </p:nvPr>
        </p:nvSpPr>
        <p:spPr/>
        <p:txBody>
          <a:bodyPr/>
          <a:lstStyle/>
          <a:p>
            <a:fld id="{5B212F3D-02BE-4701-9200-2FE0AD963589}" type="slidenum">
              <a:rPr lang="tr-TR" smtClean="0"/>
              <a:t>‹#›</a:t>
            </a:fld>
            <a:endParaRPr lang="tr-TR"/>
          </a:p>
        </p:txBody>
      </p:sp>
    </p:spTree>
    <p:extLst>
      <p:ext uri="{BB962C8B-B14F-4D97-AF65-F5344CB8AC3E}">
        <p14:creationId xmlns:p14="http://schemas.microsoft.com/office/powerpoint/2010/main" val="65029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C21644-D444-88B8-1B37-675AF9EB0C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AFBCFA20-2A1B-4385-7B3F-9DA04DCD3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9C360706-71B2-BAE9-3E90-4D3FACEC92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7A0764-FBFC-4B2C-8193-80284E1A39D3}" type="datetimeFigureOut">
              <a:rPr lang="tr-TR" smtClean="0"/>
              <a:t>15.01.2025</a:t>
            </a:fld>
            <a:endParaRPr lang="tr-TR"/>
          </a:p>
        </p:txBody>
      </p:sp>
      <p:sp>
        <p:nvSpPr>
          <p:cNvPr id="5" name="Footer Placeholder 4">
            <a:extLst>
              <a:ext uri="{FF2B5EF4-FFF2-40B4-BE49-F238E27FC236}">
                <a16:creationId xmlns:a16="http://schemas.microsoft.com/office/drawing/2014/main" id="{F1160FDC-D7E3-4C7D-84AD-E07B09437F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ide Number Placeholder 5">
            <a:extLst>
              <a:ext uri="{FF2B5EF4-FFF2-40B4-BE49-F238E27FC236}">
                <a16:creationId xmlns:a16="http://schemas.microsoft.com/office/drawing/2014/main" id="{8F14149B-1E2A-5010-E84E-2E3F6E48B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212F3D-02BE-4701-9200-2FE0AD963589}" type="slidenum">
              <a:rPr lang="tr-TR" smtClean="0"/>
              <a:t>‹#›</a:t>
            </a:fld>
            <a:endParaRPr lang="tr-TR"/>
          </a:p>
        </p:txBody>
      </p:sp>
    </p:spTree>
    <p:extLst>
      <p:ext uri="{BB962C8B-B14F-4D97-AF65-F5344CB8AC3E}">
        <p14:creationId xmlns:p14="http://schemas.microsoft.com/office/powerpoint/2010/main" val="2646200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2.png"/><Relationship Id="rId7" Type="http://schemas.openxmlformats.org/officeDocument/2006/relationships/image" Target="../media/image97.png"/><Relationship Id="rId2" Type="http://schemas.openxmlformats.org/officeDocument/2006/relationships/image" Target="../media/image93.jpg"/><Relationship Id="rId1" Type="http://schemas.openxmlformats.org/officeDocument/2006/relationships/slideLayout" Target="../slideLayouts/slideLayout13.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pn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13" Type="http://schemas.openxmlformats.org/officeDocument/2006/relationships/image" Target="../media/image32.jpeg"/><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21" Type="http://schemas.openxmlformats.org/officeDocument/2006/relationships/image" Target="../media/image40.png"/><Relationship Id="rId34" Type="http://schemas.openxmlformats.org/officeDocument/2006/relationships/image" Target="../media/image53.png"/><Relationship Id="rId42" Type="http://schemas.openxmlformats.org/officeDocument/2006/relationships/image" Target="../media/image61.png"/><Relationship Id="rId47" Type="http://schemas.openxmlformats.org/officeDocument/2006/relationships/image" Target="../media/image66.png"/><Relationship Id="rId50" Type="http://schemas.openxmlformats.org/officeDocument/2006/relationships/image" Target="../media/image69.png"/><Relationship Id="rId55" Type="http://schemas.openxmlformats.org/officeDocument/2006/relationships/image" Target="../media/image74.emf"/><Relationship Id="rId63" Type="http://schemas.openxmlformats.org/officeDocument/2006/relationships/image" Target="../media/image82.png"/><Relationship Id="rId7" Type="http://schemas.openxmlformats.org/officeDocument/2006/relationships/image" Target="../media/image26.jpeg"/><Relationship Id="rId2" Type="http://schemas.openxmlformats.org/officeDocument/2006/relationships/notesSlide" Target="../notesSlides/notesSlide4.xml"/><Relationship Id="rId16" Type="http://schemas.openxmlformats.org/officeDocument/2006/relationships/image" Target="../media/image35.png"/><Relationship Id="rId29"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25.jpeg"/><Relationship Id="rId11" Type="http://schemas.openxmlformats.org/officeDocument/2006/relationships/image" Target="../media/image30.jpe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40" Type="http://schemas.openxmlformats.org/officeDocument/2006/relationships/image" Target="../media/image59.png"/><Relationship Id="rId45" Type="http://schemas.openxmlformats.org/officeDocument/2006/relationships/image" Target="../media/image64.png"/><Relationship Id="rId53" Type="http://schemas.openxmlformats.org/officeDocument/2006/relationships/image" Target="../media/image72.png"/><Relationship Id="rId58" Type="http://schemas.openxmlformats.org/officeDocument/2006/relationships/image" Target="../media/image77.png"/><Relationship Id="rId66" Type="http://schemas.openxmlformats.org/officeDocument/2006/relationships/image" Target="../media/image21.png"/><Relationship Id="rId5" Type="http://schemas.openxmlformats.org/officeDocument/2006/relationships/image" Target="../media/image24.jpe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49" Type="http://schemas.openxmlformats.org/officeDocument/2006/relationships/image" Target="../media/image68.jpeg"/><Relationship Id="rId57" Type="http://schemas.openxmlformats.org/officeDocument/2006/relationships/image" Target="../media/image76.jpeg"/><Relationship Id="rId61" Type="http://schemas.openxmlformats.org/officeDocument/2006/relationships/image" Target="../media/image80.jpe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4" Type="http://schemas.openxmlformats.org/officeDocument/2006/relationships/image" Target="../media/image63.png"/><Relationship Id="rId52" Type="http://schemas.openxmlformats.org/officeDocument/2006/relationships/image" Target="../media/image71.png"/><Relationship Id="rId60" Type="http://schemas.openxmlformats.org/officeDocument/2006/relationships/image" Target="../media/image79.png"/><Relationship Id="rId65" Type="http://schemas.openxmlformats.org/officeDocument/2006/relationships/image" Target="../media/image84.pn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2.png"/><Relationship Id="rId48" Type="http://schemas.openxmlformats.org/officeDocument/2006/relationships/image" Target="../media/image67.png"/><Relationship Id="rId56" Type="http://schemas.openxmlformats.org/officeDocument/2006/relationships/image" Target="../media/image75.jpeg"/><Relationship Id="rId64" Type="http://schemas.openxmlformats.org/officeDocument/2006/relationships/image" Target="../media/image83.png"/><Relationship Id="rId8" Type="http://schemas.openxmlformats.org/officeDocument/2006/relationships/image" Target="../media/image27.png"/><Relationship Id="rId51" Type="http://schemas.openxmlformats.org/officeDocument/2006/relationships/image" Target="../media/image70.png"/><Relationship Id="rId3" Type="http://schemas.openxmlformats.org/officeDocument/2006/relationships/image" Target="../media/image22.jpeg"/><Relationship Id="rId12" Type="http://schemas.openxmlformats.org/officeDocument/2006/relationships/image" Target="../media/image31.jpeg"/><Relationship Id="rId17" Type="http://schemas.openxmlformats.org/officeDocument/2006/relationships/image" Target="../media/image36.jpe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46" Type="http://schemas.openxmlformats.org/officeDocument/2006/relationships/image" Target="../media/image65.png"/><Relationship Id="rId59" Type="http://schemas.openxmlformats.org/officeDocument/2006/relationships/image" Target="../media/image78.png"/><Relationship Id="rId67" Type="http://schemas.openxmlformats.org/officeDocument/2006/relationships/image" Target="../media/image2.png"/><Relationship Id="rId20" Type="http://schemas.openxmlformats.org/officeDocument/2006/relationships/image" Target="../media/image39.jpeg"/><Relationship Id="rId41" Type="http://schemas.openxmlformats.org/officeDocument/2006/relationships/image" Target="../media/image60.png"/><Relationship Id="rId54" Type="http://schemas.openxmlformats.org/officeDocument/2006/relationships/image" Target="../media/image73.png"/><Relationship Id="rId62" Type="http://schemas.openxmlformats.org/officeDocument/2006/relationships/image" Target="../media/image8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BE4199ED-2FDC-454F-960C-0E8FBF94C3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86" b="7331"/>
          <a:stretch/>
        </p:blipFill>
        <p:spPr bwMode="auto">
          <a:xfrm>
            <a:off x="0" y="0"/>
            <a:ext cx="12198797" cy="6854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and black text&#10;&#10;Description automatically generated">
            <a:extLst>
              <a:ext uri="{FF2B5EF4-FFF2-40B4-BE49-F238E27FC236}">
                <a16:creationId xmlns:a16="http://schemas.microsoft.com/office/drawing/2014/main" id="{17898EEF-32D3-4AD3-915B-F195EA29C0C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242" y="1076400"/>
            <a:ext cx="4311868" cy="883008"/>
          </a:xfrm>
          <a:prstGeom prst="rect">
            <a:avLst/>
          </a:prstGeom>
          <a:noFill/>
          <a:ln>
            <a:noFill/>
          </a:ln>
        </p:spPr>
      </p:pic>
    </p:spTree>
    <p:extLst>
      <p:ext uri="{BB962C8B-B14F-4D97-AF65-F5344CB8AC3E}">
        <p14:creationId xmlns:p14="http://schemas.microsoft.com/office/powerpoint/2010/main" val="881134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22">
            <a:extLst>
              <a:ext uri="{FF2B5EF4-FFF2-40B4-BE49-F238E27FC236}">
                <a16:creationId xmlns:a16="http://schemas.microsoft.com/office/drawing/2014/main" id="{C910909D-826E-B7C1-6D48-2DC5F8E28255}"/>
              </a:ext>
            </a:extLst>
          </p:cNvPr>
          <p:cNvSpPr txBox="1">
            <a:spLocks/>
          </p:cNvSpPr>
          <p:nvPr/>
        </p:nvSpPr>
        <p:spPr>
          <a:xfrm>
            <a:off x="9313984" y="636514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 name="Title 21">
            <a:extLst>
              <a:ext uri="{FF2B5EF4-FFF2-40B4-BE49-F238E27FC236}">
                <a16:creationId xmlns:a16="http://schemas.microsoft.com/office/drawing/2014/main" id="{D15DA639-F736-3DB8-1053-1CE375F79214}"/>
              </a:ext>
            </a:extLst>
          </p:cNvPr>
          <p:cNvSpPr txBox="1">
            <a:spLocks/>
          </p:cNvSpPr>
          <p:nvPr/>
        </p:nvSpPr>
        <p:spPr>
          <a:xfrm>
            <a:off x="387761" y="259293"/>
            <a:ext cx="10023336" cy="4461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t>ISCC EU</a:t>
            </a:r>
            <a:endParaRPr lang="en-GB" sz="3200" dirty="0"/>
          </a:p>
        </p:txBody>
      </p:sp>
      <p:grpSp>
        <p:nvGrpSpPr>
          <p:cNvPr id="40" name="Group 39">
            <a:extLst>
              <a:ext uri="{FF2B5EF4-FFF2-40B4-BE49-F238E27FC236}">
                <a16:creationId xmlns:a16="http://schemas.microsoft.com/office/drawing/2014/main" id="{FC346301-96C9-D054-C50E-006CE86582C5}"/>
              </a:ext>
            </a:extLst>
          </p:cNvPr>
          <p:cNvGrpSpPr/>
          <p:nvPr/>
        </p:nvGrpSpPr>
        <p:grpSpPr>
          <a:xfrm>
            <a:off x="479425" y="960968"/>
            <a:ext cx="958482" cy="70548"/>
            <a:chOff x="1373786" y="1322305"/>
            <a:chExt cx="958482" cy="70548"/>
          </a:xfrm>
        </p:grpSpPr>
        <p:sp>
          <p:nvSpPr>
            <p:cNvPr id="41" name="Oval 40">
              <a:extLst>
                <a:ext uri="{FF2B5EF4-FFF2-40B4-BE49-F238E27FC236}">
                  <a16:creationId xmlns:a16="http://schemas.microsoft.com/office/drawing/2014/main" id="{DF2E73B7-5EC6-245A-FD67-48120B0F1D47}"/>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2" name="Oval 41">
              <a:extLst>
                <a:ext uri="{FF2B5EF4-FFF2-40B4-BE49-F238E27FC236}">
                  <a16:creationId xmlns:a16="http://schemas.microsoft.com/office/drawing/2014/main" id="{C444E895-6995-AC2E-69B7-D8AB94DD713E}"/>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3" name="Oval 42">
              <a:extLst>
                <a:ext uri="{FF2B5EF4-FFF2-40B4-BE49-F238E27FC236}">
                  <a16:creationId xmlns:a16="http://schemas.microsoft.com/office/drawing/2014/main" id="{619E295F-0469-6F29-1095-2D450A5E7F4C}"/>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4" name="Oval 43">
              <a:extLst>
                <a:ext uri="{FF2B5EF4-FFF2-40B4-BE49-F238E27FC236}">
                  <a16:creationId xmlns:a16="http://schemas.microsoft.com/office/drawing/2014/main" id="{E8A09D74-4AFA-A851-5B96-F5BEE0385C6C}"/>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5" name="Oval 44">
              <a:extLst>
                <a:ext uri="{FF2B5EF4-FFF2-40B4-BE49-F238E27FC236}">
                  <a16:creationId xmlns:a16="http://schemas.microsoft.com/office/drawing/2014/main" id="{08D795A5-F00F-583D-0F32-2F1FC35FB889}"/>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3" name="Freeform: Shape 2">
            <a:extLst>
              <a:ext uri="{FF2B5EF4-FFF2-40B4-BE49-F238E27FC236}">
                <a16:creationId xmlns:a16="http://schemas.microsoft.com/office/drawing/2014/main" id="{C25AE3CE-77E5-AA32-30D0-40E81B563BE3}"/>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sp>
        <p:nvSpPr>
          <p:cNvPr id="6" name="Metin kutusu 15">
            <a:extLst>
              <a:ext uri="{FF2B5EF4-FFF2-40B4-BE49-F238E27FC236}">
                <a16:creationId xmlns:a16="http://schemas.microsoft.com/office/drawing/2014/main" id="{8AF078D4-79D0-84B6-7F78-7F06A3BC2F90}"/>
              </a:ext>
            </a:extLst>
          </p:cNvPr>
          <p:cNvSpPr txBox="1"/>
          <p:nvPr/>
        </p:nvSpPr>
        <p:spPr>
          <a:xfrm>
            <a:off x="5002682" y="1220465"/>
            <a:ext cx="6491325" cy="5266570"/>
          </a:xfrm>
          <a:prstGeom prst="rect">
            <a:avLst/>
          </a:prstGeom>
          <a:noFill/>
        </p:spPr>
        <p:txBody>
          <a:bodyPr wrap="square" rtlCol="0">
            <a:spAutoFit/>
          </a:bodyPr>
          <a:lstStyle/>
          <a:p>
            <a:pPr algn="just">
              <a:lnSpc>
                <a:spcPct val="150000"/>
              </a:lnSpc>
            </a:pPr>
            <a:endParaRPr lang="en-US" sz="1400" dirty="0"/>
          </a:p>
          <a:p>
            <a:pPr marL="285750" indent="-285750" algn="just">
              <a:lnSpc>
                <a:spcPct val="150000"/>
              </a:lnSpc>
              <a:buFont typeface="Arial" panose="020B0604020202020204" pitchFamily="34" charset="0"/>
              <a:buChar char="•"/>
            </a:pPr>
            <a:r>
              <a:rPr lang="en-US" dirty="0"/>
              <a:t>In February 2024, Arkas Bunker became Türkiye’s first </a:t>
            </a:r>
            <a:r>
              <a:rPr lang="tr-TR" dirty="0"/>
              <a:t>   </a:t>
            </a:r>
            <a:r>
              <a:rPr lang="en-US" dirty="0"/>
              <a:t>ISCC-</a:t>
            </a:r>
            <a:r>
              <a:rPr lang="tr-TR" dirty="0"/>
              <a:t>EU </a:t>
            </a:r>
            <a:r>
              <a:rPr lang="en-US" dirty="0"/>
              <a:t>certified marine fuel supplier.</a:t>
            </a:r>
          </a:p>
          <a:p>
            <a:pPr marL="285750" indent="-285750" algn="just">
              <a:lnSpc>
                <a:spcPct val="150000"/>
              </a:lnSpc>
              <a:buFont typeface="Arial" panose="020B0604020202020204" pitchFamily="34" charset="0"/>
              <a:buChar char="•"/>
            </a:pPr>
            <a:endParaRPr lang="en-US" dirty="0"/>
          </a:p>
          <a:p>
            <a:pPr marL="285750" indent="-285750" algn="just">
              <a:lnSpc>
                <a:spcPct val="150000"/>
              </a:lnSpc>
              <a:buFont typeface="Arial" panose="020B0604020202020204" pitchFamily="34" charset="0"/>
              <a:buChar char="•"/>
            </a:pPr>
            <a:r>
              <a:rPr lang="en-US" dirty="0"/>
              <a:t>International Sustainability and Carbon Certification (ISCC</a:t>
            </a:r>
            <a:r>
              <a:rPr lang="tr-TR" dirty="0"/>
              <a:t>-EU</a:t>
            </a:r>
            <a:r>
              <a:rPr lang="en-US" dirty="0"/>
              <a:t>), is a multi-stakeholder enterprise that provides sustainability certification for all feedstock and markets on a global scale. </a:t>
            </a:r>
          </a:p>
          <a:p>
            <a:pPr marL="285750" indent="-285750" algn="just">
              <a:lnSpc>
                <a:spcPct val="150000"/>
              </a:lnSpc>
              <a:buFont typeface="Arial" panose="020B0604020202020204" pitchFamily="34" charset="0"/>
              <a:buChar char="•"/>
            </a:pPr>
            <a:endParaRPr lang="en-US" dirty="0"/>
          </a:p>
          <a:p>
            <a:pPr marL="285750" indent="-285750" algn="just">
              <a:lnSpc>
                <a:spcPct val="150000"/>
              </a:lnSpc>
              <a:buFont typeface="Arial" panose="020B0604020202020204" pitchFamily="34" charset="0"/>
              <a:buChar char="•"/>
            </a:pPr>
            <a:r>
              <a:rPr lang="en-US" dirty="0"/>
              <a:t>ISCC is directed by an association of over 230 members including research institutions, NGOs, industry representatives and the public sector. </a:t>
            </a:r>
          </a:p>
          <a:p>
            <a:pPr algn="just">
              <a:lnSpc>
                <a:spcPct val="150000"/>
              </a:lnSpc>
            </a:pPr>
            <a:endParaRPr lang="en-US" sz="1400" dirty="0"/>
          </a:p>
        </p:txBody>
      </p:sp>
      <p:pic>
        <p:nvPicPr>
          <p:cNvPr id="2" name="Picture 1" descr="A blue and black text&#10;&#10;Description automatically generated">
            <a:extLst>
              <a:ext uri="{FF2B5EF4-FFF2-40B4-BE49-F238E27FC236}">
                <a16:creationId xmlns:a16="http://schemas.microsoft.com/office/drawing/2014/main" id="{22736A10-CBEF-08E7-2896-7BD7A00D71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pic>
        <p:nvPicPr>
          <p:cNvPr id="7" name="Picture 6">
            <a:extLst>
              <a:ext uri="{FF2B5EF4-FFF2-40B4-BE49-F238E27FC236}">
                <a16:creationId xmlns:a16="http://schemas.microsoft.com/office/drawing/2014/main" id="{F532CF23-880C-3F22-6480-DA189C9CBF87}"/>
              </a:ext>
            </a:extLst>
          </p:cNvPr>
          <p:cNvPicPr>
            <a:picLocks noChangeAspect="1"/>
          </p:cNvPicPr>
          <p:nvPr/>
        </p:nvPicPr>
        <p:blipFill>
          <a:blip r:embed="rId3"/>
          <a:stretch>
            <a:fillRect/>
          </a:stretch>
        </p:blipFill>
        <p:spPr>
          <a:xfrm>
            <a:off x="822960" y="1220465"/>
            <a:ext cx="3719906" cy="5144677"/>
          </a:xfrm>
          <a:prstGeom prst="rect">
            <a:avLst/>
          </a:prstGeom>
        </p:spPr>
      </p:pic>
    </p:spTree>
    <p:extLst>
      <p:ext uri="{BB962C8B-B14F-4D97-AF65-F5344CB8AC3E}">
        <p14:creationId xmlns:p14="http://schemas.microsoft.com/office/powerpoint/2010/main" val="227192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21">
            <a:extLst>
              <a:ext uri="{FF2B5EF4-FFF2-40B4-BE49-F238E27FC236}">
                <a16:creationId xmlns:a16="http://schemas.microsoft.com/office/drawing/2014/main" id="{D15DA639-F736-3DB8-1053-1CE375F79214}"/>
              </a:ext>
            </a:extLst>
          </p:cNvPr>
          <p:cNvSpPr txBox="1">
            <a:spLocks/>
          </p:cNvSpPr>
          <p:nvPr/>
        </p:nvSpPr>
        <p:spPr>
          <a:xfrm>
            <a:off x="387761" y="259293"/>
            <a:ext cx="10023336" cy="4461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t> Bio24F</a:t>
            </a:r>
            <a:endParaRPr lang="en-GB" sz="3200" dirty="0"/>
          </a:p>
        </p:txBody>
      </p:sp>
      <p:grpSp>
        <p:nvGrpSpPr>
          <p:cNvPr id="40" name="Group 39">
            <a:extLst>
              <a:ext uri="{FF2B5EF4-FFF2-40B4-BE49-F238E27FC236}">
                <a16:creationId xmlns:a16="http://schemas.microsoft.com/office/drawing/2014/main" id="{FC346301-96C9-D054-C50E-006CE86582C5}"/>
              </a:ext>
            </a:extLst>
          </p:cNvPr>
          <p:cNvGrpSpPr/>
          <p:nvPr/>
        </p:nvGrpSpPr>
        <p:grpSpPr>
          <a:xfrm>
            <a:off x="479425" y="960968"/>
            <a:ext cx="958482" cy="70548"/>
            <a:chOff x="1373786" y="1322305"/>
            <a:chExt cx="958482" cy="70548"/>
          </a:xfrm>
        </p:grpSpPr>
        <p:sp>
          <p:nvSpPr>
            <p:cNvPr id="41" name="Oval 40">
              <a:extLst>
                <a:ext uri="{FF2B5EF4-FFF2-40B4-BE49-F238E27FC236}">
                  <a16:creationId xmlns:a16="http://schemas.microsoft.com/office/drawing/2014/main" id="{DF2E73B7-5EC6-245A-FD67-48120B0F1D47}"/>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2" name="Oval 41">
              <a:extLst>
                <a:ext uri="{FF2B5EF4-FFF2-40B4-BE49-F238E27FC236}">
                  <a16:creationId xmlns:a16="http://schemas.microsoft.com/office/drawing/2014/main" id="{C444E895-6995-AC2E-69B7-D8AB94DD713E}"/>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3" name="Oval 42">
              <a:extLst>
                <a:ext uri="{FF2B5EF4-FFF2-40B4-BE49-F238E27FC236}">
                  <a16:creationId xmlns:a16="http://schemas.microsoft.com/office/drawing/2014/main" id="{619E295F-0469-6F29-1095-2D450A5E7F4C}"/>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4" name="Oval 43">
              <a:extLst>
                <a:ext uri="{FF2B5EF4-FFF2-40B4-BE49-F238E27FC236}">
                  <a16:creationId xmlns:a16="http://schemas.microsoft.com/office/drawing/2014/main" id="{E8A09D74-4AFA-A851-5B96-F5BEE0385C6C}"/>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5" name="Oval 44">
              <a:extLst>
                <a:ext uri="{FF2B5EF4-FFF2-40B4-BE49-F238E27FC236}">
                  <a16:creationId xmlns:a16="http://schemas.microsoft.com/office/drawing/2014/main" id="{08D795A5-F00F-583D-0F32-2F1FC35FB889}"/>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3" name="Freeform: Shape 2">
            <a:extLst>
              <a:ext uri="{FF2B5EF4-FFF2-40B4-BE49-F238E27FC236}">
                <a16:creationId xmlns:a16="http://schemas.microsoft.com/office/drawing/2014/main" id="{C25AE3CE-77E5-AA32-30D0-40E81B563BE3}"/>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sp>
        <p:nvSpPr>
          <p:cNvPr id="6" name="Metin kutusu 15">
            <a:extLst>
              <a:ext uri="{FF2B5EF4-FFF2-40B4-BE49-F238E27FC236}">
                <a16:creationId xmlns:a16="http://schemas.microsoft.com/office/drawing/2014/main" id="{8AF078D4-79D0-84B6-7F78-7F06A3BC2F90}"/>
              </a:ext>
            </a:extLst>
          </p:cNvPr>
          <p:cNvSpPr txBox="1"/>
          <p:nvPr/>
        </p:nvSpPr>
        <p:spPr>
          <a:xfrm>
            <a:off x="5866257" y="1031516"/>
            <a:ext cx="5748248" cy="551330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400" dirty="0"/>
              <a:t>Bio24F is a product of Arkas Bunker, composed of 24% used cooking oil (UCO</a:t>
            </a:r>
            <a:r>
              <a:rPr lang="tr-TR" sz="1400" dirty="0"/>
              <a:t>ME</a:t>
            </a:r>
            <a:r>
              <a:rPr lang="en-US" sz="1400" dirty="0"/>
              <a:t>) and 76% fuel oil, certified by ISCC.</a:t>
            </a:r>
          </a:p>
          <a:p>
            <a:pPr algn="just">
              <a:lnSpc>
                <a:spcPct val="150000"/>
              </a:lnSpc>
            </a:pPr>
            <a:endParaRPr lang="tr-TR" sz="1400" dirty="0"/>
          </a:p>
          <a:p>
            <a:pPr marL="285750" indent="-285750" algn="just">
              <a:lnSpc>
                <a:spcPct val="150000"/>
              </a:lnSpc>
              <a:buFont typeface="Arial" panose="020B0604020202020204" pitchFamily="34" charset="0"/>
              <a:buChar char="•"/>
            </a:pPr>
            <a:r>
              <a:rPr lang="en-US" sz="1400" dirty="0"/>
              <a:t>The bio component of Bio24F is valuable for its ability to significantly reduce life-cycle carbon emissions compared to traditional marine fuels.</a:t>
            </a:r>
            <a:endParaRPr lang="tr-TR" sz="1400" dirty="0"/>
          </a:p>
          <a:p>
            <a:pPr algn="just">
              <a:lnSpc>
                <a:spcPct val="150000"/>
              </a:lnSpc>
            </a:pPr>
            <a:endParaRPr lang="tr-TR" sz="1400" dirty="0"/>
          </a:p>
          <a:p>
            <a:pPr marL="285750" indent="-285750" algn="just">
              <a:lnSpc>
                <a:spcPct val="150000"/>
              </a:lnSpc>
              <a:buFont typeface="Arial" panose="020B0604020202020204" pitchFamily="34" charset="0"/>
              <a:buChar char="•"/>
            </a:pPr>
            <a:r>
              <a:rPr lang="en-US" sz="1400" dirty="0"/>
              <a:t>The fuel oil part of the blend complies with the International Maritime Organization’s (IMO) regulations. </a:t>
            </a:r>
            <a:endParaRPr lang="tr-TR" sz="1400" dirty="0"/>
          </a:p>
          <a:p>
            <a:pPr marL="285750" indent="-285750" algn="just">
              <a:lnSpc>
                <a:spcPct val="150000"/>
              </a:lnSpc>
              <a:buFont typeface="Arial" panose="020B0604020202020204" pitchFamily="34" charset="0"/>
              <a:buChar char="•"/>
            </a:pPr>
            <a:endParaRPr lang="tr-TR" sz="1400" dirty="0"/>
          </a:p>
          <a:p>
            <a:pPr marL="285750" indent="-285750" algn="just">
              <a:lnSpc>
                <a:spcPct val="150000"/>
              </a:lnSpc>
              <a:buFont typeface="Arial" panose="020B0604020202020204" pitchFamily="34" charset="0"/>
              <a:buChar char="•"/>
            </a:pPr>
            <a:r>
              <a:rPr lang="en-US" sz="1400" dirty="0"/>
              <a:t>Biofuels, derived from biological sources, provide a sustainable alternative to fossil fuels and contribute significantly to the maritime industry’s sustainability goals. </a:t>
            </a:r>
            <a:endParaRPr lang="tr-TR" sz="1400" dirty="0"/>
          </a:p>
          <a:p>
            <a:pPr marL="285750" indent="-285750" algn="just">
              <a:lnSpc>
                <a:spcPct val="150000"/>
              </a:lnSpc>
              <a:buFont typeface="Arial" panose="020B0604020202020204" pitchFamily="34" charset="0"/>
              <a:buChar char="•"/>
            </a:pPr>
            <a:endParaRPr lang="tr-TR" sz="1400" dirty="0"/>
          </a:p>
          <a:p>
            <a:pPr marL="285750" indent="-285750" algn="just">
              <a:lnSpc>
                <a:spcPct val="150000"/>
              </a:lnSpc>
              <a:buFont typeface="Arial" panose="020B0604020202020204" pitchFamily="34" charset="0"/>
              <a:buChar char="•"/>
            </a:pPr>
            <a:r>
              <a:rPr lang="en-US" sz="1400" dirty="0"/>
              <a:t>Arkas Bunker has supplied </a:t>
            </a:r>
            <a:r>
              <a:rPr lang="tr-TR" sz="1400" dirty="0"/>
              <a:t>Bio24F </a:t>
            </a:r>
            <a:r>
              <a:rPr lang="tr-TR" sz="1400" dirty="0" err="1"/>
              <a:t>with</a:t>
            </a:r>
            <a:r>
              <a:rPr lang="tr-TR" sz="1400" dirty="0"/>
              <a:t> </a:t>
            </a:r>
            <a:r>
              <a:rPr lang="tr-TR" sz="1400" dirty="0" err="1"/>
              <a:t>more</a:t>
            </a:r>
            <a:r>
              <a:rPr lang="tr-TR" sz="1400" dirty="0"/>
              <a:t> </a:t>
            </a:r>
            <a:r>
              <a:rPr lang="tr-TR" sz="1400" dirty="0" err="1"/>
              <a:t>than</a:t>
            </a:r>
            <a:r>
              <a:rPr lang="tr-TR" sz="1400" dirty="0"/>
              <a:t> 1</a:t>
            </a:r>
            <a:r>
              <a:rPr lang="en-US" sz="1400" dirty="0"/>
              <a:t>0 vessels to date.</a:t>
            </a:r>
            <a:endParaRPr lang="tr-TR" sz="1400" dirty="0"/>
          </a:p>
          <a:p>
            <a:pPr marL="285750" indent="-285750" algn="just">
              <a:lnSpc>
                <a:spcPct val="150000"/>
              </a:lnSpc>
              <a:buFont typeface="Arial" panose="020B0604020202020204" pitchFamily="34" charset="0"/>
              <a:buChar char="•"/>
            </a:pPr>
            <a:endParaRPr lang="tr-TR" sz="1400" dirty="0"/>
          </a:p>
          <a:p>
            <a:pPr marL="285750" indent="-285750" algn="just">
              <a:lnSpc>
                <a:spcPct val="150000"/>
              </a:lnSpc>
              <a:buFont typeface="Arial" panose="020B0604020202020204" pitchFamily="34" charset="0"/>
              <a:buChar char="•"/>
            </a:pPr>
            <a:endParaRPr lang="tr-TR" sz="1200" dirty="0"/>
          </a:p>
        </p:txBody>
      </p:sp>
      <p:pic>
        <p:nvPicPr>
          <p:cNvPr id="5" name="Picture 4">
            <a:extLst>
              <a:ext uri="{FF2B5EF4-FFF2-40B4-BE49-F238E27FC236}">
                <a16:creationId xmlns:a16="http://schemas.microsoft.com/office/drawing/2014/main" id="{1F919F9F-039F-CD16-F81B-D580E4D3D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95" y="1287089"/>
            <a:ext cx="5038288" cy="762885"/>
          </a:xfrm>
          <a:prstGeom prst="rect">
            <a:avLst/>
          </a:prstGeom>
        </p:spPr>
      </p:pic>
      <p:pic>
        <p:nvPicPr>
          <p:cNvPr id="1026" name="Picture 24">
            <a:extLst>
              <a:ext uri="{FF2B5EF4-FFF2-40B4-BE49-F238E27FC236}">
                <a16:creationId xmlns:a16="http://schemas.microsoft.com/office/drawing/2014/main" id="{651C1B3A-9A11-BFEF-E9E7-AFFF28B33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89" y="2305547"/>
            <a:ext cx="4162016" cy="410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blue and black text&#10;&#10;Description automatically generated">
            <a:extLst>
              <a:ext uri="{FF2B5EF4-FFF2-40B4-BE49-F238E27FC236}">
                <a16:creationId xmlns:a16="http://schemas.microsoft.com/office/drawing/2014/main" id="{5BEAC57C-2E74-38F0-D703-4082A94ED5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Tree>
    <p:extLst>
      <p:ext uri="{BB962C8B-B14F-4D97-AF65-F5344CB8AC3E}">
        <p14:creationId xmlns:p14="http://schemas.microsoft.com/office/powerpoint/2010/main" val="321589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7A3E0C68-2EFA-5CFC-C02D-E9DBED56574B}"/>
              </a:ext>
            </a:extLst>
          </p:cNvPr>
          <p:cNvPicPr>
            <a:picLocks noChangeAspect="1"/>
          </p:cNvPicPr>
          <p:nvPr/>
        </p:nvPicPr>
        <p:blipFill>
          <a:blip r:embed="rId2">
            <a:extLst>
              <a:ext uri="{28A0092B-C50C-407E-A947-70E740481C1C}">
                <a14:useLocalDpi xmlns:a14="http://schemas.microsoft.com/office/drawing/2010/main" val="0"/>
              </a:ext>
            </a:extLst>
          </a:blip>
          <a:srcRect l="11" r="11"/>
          <a:stretch/>
        </p:blipFill>
        <p:spPr>
          <a:xfrm>
            <a:off x="7357531" y="0"/>
            <a:ext cx="4831306" cy="6858000"/>
          </a:xfrm>
          <a:prstGeom prst="rect">
            <a:avLst/>
          </a:prstGeom>
        </p:spPr>
      </p:pic>
      <p:sp>
        <p:nvSpPr>
          <p:cNvPr id="23" name="Rectangle: Rounded Corners 22">
            <a:extLst>
              <a:ext uri="{FF2B5EF4-FFF2-40B4-BE49-F238E27FC236}">
                <a16:creationId xmlns:a16="http://schemas.microsoft.com/office/drawing/2014/main" id="{86A8D8D8-FA27-0032-22AD-1529181AAFDB}"/>
              </a:ext>
            </a:extLst>
          </p:cNvPr>
          <p:cNvSpPr/>
          <p:nvPr/>
        </p:nvSpPr>
        <p:spPr>
          <a:xfrm>
            <a:off x="7216909" y="2313244"/>
            <a:ext cx="281245" cy="21474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55DA4E0-368E-BE52-C07E-F97D7E308FB9}"/>
              </a:ext>
            </a:extLst>
          </p:cNvPr>
          <p:cNvSpPr txBox="1"/>
          <p:nvPr/>
        </p:nvSpPr>
        <p:spPr>
          <a:xfrm rot="16200000">
            <a:off x="6336274" y="3226311"/>
            <a:ext cx="1990911" cy="342658"/>
          </a:xfrm>
          <a:prstGeom prst="rect">
            <a:avLst/>
          </a:prstGeom>
          <a:noFill/>
        </p:spPr>
        <p:txBody>
          <a:bodyPr wrap="square" rtlCol="0" anchor="ctr">
            <a:spAutoFit/>
          </a:bodyPr>
          <a:lstStyle/>
          <a:p>
            <a:pPr algn="ctr">
              <a:lnSpc>
                <a:spcPct val="150000"/>
              </a:lnSpc>
            </a:pPr>
            <a:r>
              <a:rPr lang="tr-TR" sz="1200" dirty="0">
                <a:solidFill>
                  <a:schemeClr val="bg1"/>
                </a:solidFill>
                <a:ea typeface="Open Sans" panose="020B0606030504020204" pitchFamily="34" charset="0"/>
                <a:cs typeface="Open Sans" panose="020B0606030504020204" pitchFamily="34" charset="0"/>
              </a:rPr>
              <a:t>CONTACT</a:t>
            </a:r>
            <a:endParaRPr lang="en-US" sz="1200" dirty="0">
              <a:solidFill>
                <a:schemeClr val="bg1"/>
              </a:solidFill>
              <a:ea typeface="Open Sans" panose="020B0606030504020204" pitchFamily="34" charset="0"/>
              <a:cs typeface="Open Sans" panose="020B0606030504020204" pitchFamily="34" charset="0"/>
            </a:endParaRPr>
          </a:p>
        </p:txBody>
      </p:sp>
      <p:sp>
        <p:nvSpPr>
          <p:cNvPr id="6" name="Title 21">
            <a:extLst>
              <a:ext uri="{FF2B5EF4-FFF2-40B4-BE49-F238E27FC236}">
                <a16:creationId xmlns:a16="http://schemas.microsoft.com/office/drawing/2014/main" id="{C2972B97-F1E8-275E-7CAB-5F8CC9E5D0B9}"/>
              </a:ext>
            </a:extLst>
          </p:cNvPr>
          <p:cNvSpPr txBox="1">
            <a:spLocks/>
          </p:cNvSpPr>
          <p:nvPr/>
        </p:nvSpPr>
        <p:spPr>
          <a:xfrm>
            <a:off x="363949" y="259292"/>
            <a:ext cx="6536523" cy="4834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t>C</a:t>
            </a:r>
            <a:r>
              <a:rPr lang="tr-TR" sz="3200" dirty="0" err="1"/>
              <a:t>ontact</a:t>
            </a:r>
            <a:r>
              <a:rPr lang="tr-TR" sz="3200" dirty="0"/>
              <a:t> </a:t>
            </a:r>
            <a:endParaRPr lang="en-GB" sz="3200" dirty="0"/>
          </a:p>
        </p:txBody>
      </p:sp>
      <p:grpSp>
        <p:nvGrpSpPr>
          <p:cNvPr id="14" name="Group 13">
            <a:extLst>
              <a:ext uri="{FF2B5EF4-FFF2-40B4-BE49-F238E27FC236}">
                <a16:creationId xmlns:a16="http://schemas.microsoft.com/office/drawing/2014/main" id="{A3A8F98C-22D1-71AA-6009-7CBD69A8D2C5}"/>
              </a:ext>
            </a:extLst>
          </p:cNvPr>
          <p:cNvGrpSpPr/>
          <p:nvPr/>
        </p:nvGrpSpPr>
        <p:grpSpPr>
          <a:xfrm>
            <a:off x="479425" y="960968"/>
            <a:ext cx="958482" cy="70548"/>
            <a:chOff x="1373786" y="1322305"/>
            <a:chExt cx="958482" cy="70548"/>
          </a:xfrm>
        </p:grpSpPr>
        <p:sp>
          <p:nvSpPr>
            <p:cNvPr id="15" name="Oval 14">
              <a:extLst>
                <a:ext uri="{FF2B5EF4-FFF2-40B4-BE49-F238E27FC236}">
                  <a16:creationId xmlns:a16="http://schemas.microsoft.com/office/drawing/2014/main" id="{548FBC04-E4CA-A728-D7BB-ADF31260E79C}"/>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6" name="Oval 15">
              <a:extLst>
                <a:ext uri="{FF2B5EF4-FFF2-40B4-BE49-F238E27FC236}">
                  <a16:creationId xmlns:a16="http://schemas.microsoft.com/office/drawing/2014/main" id="{EAA03298-0883-A3F4-3B96-18404CEEC061}"/>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7" name="Oval 16">
              <a:extLst>
                <a:ext uri="{FF2B5EF4-FFF2-40B4-BE49-F238E27FC236}">
                  <a16:creationId xmlns:a16="http://schemas.microsoft.com/office/drawing/2014/main" id="{097FC096-07B4-6015-7A38-AFC54534B71A}"/>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8" name="Oval 17">
              <a:extLst>
                <a:ext uri="{FF2B5EF4-FFF2-40B4-BE49-F238E27FC236}">
                  <a16:creationId xmlns:a16="http://schemas.microsoft.com/office/drawing/2014/main" id="{8B93785C-F706-7622-A6C3-849AA8C90922}"/>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1" name="Oval 20">
              <a:extLst>
                <a:ext uri="{FF2B5EF4-FFF2-40B4-BE49-F238E27FC236}">
                  <a16:creationId xmlns:a16="http://schemas.microsoft.com/office/drawing/2014/main" id="{FF1679DB-29B0-1080-1817-308242DFE8B7}"/>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2" name="Freeform: Shape 1">
            <a:extLst>
              <a:ext uri="{FF2B5EF4-FFF2-40B4-BE49-F238E27FC236}">
                <a16:creationId xmlns:a16="http://schemas.microsoft.com/office/drawing/2014/main" id="{EE1D9A2B-84BC-419B-615B-02C740FF1FCF}"/>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pic>
        <p:nvPicPr>
          <p:cNvPr id="5" name="Picture 4" descr="A blue and black text&#10;&#10;Description automatically generated">
            <a:extLst>
              <a:ext uri="{FF2B5EF4-FFF2-40B4-BE49-F238E27FC236}">
                <a16:creationId xmlns:a16="http://schemas.microsoft.com/office/drawing/2014/main" id="{A9B0491F-AF47-6B0E-DBB3-62621BEAB7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pic>
        <p:nvPicPr>
          <p:cNvPr id="26" name="Picture 25">
            <a:extLst>
              <a:ext uri="{FF2B5EF4-FFF2-40B4-BE49-F238E27FC236}">
                <a16:creationId xmlns:a16="http://schemas.microsoft.com/office/drawing/2014/main" id="{1E78A71B-FB18-48A6-B170-65830C0BF508}"/>
              </a:ext>
            </a:extLst>
          </p:cNvPr>
          <p:cNvPicPr>
            <a:picLocks noChangeAspect="1"/>
          </p:cNvPicPr>
          <p:nvPr/>
        </p:nvPicPr>
        <p:blipFill>
          <a:blip r:embed="rId4"/>
          <a:stretch>
            <a:fillRect/>
          </a:stretch>
        </p:blipFill>
        <p:spPr>
          <a:xfrm>
            <a:off x="406236" y="4773965"/>
            <a:ext cx="1587161" cy="1607019"/>
          </a:xfrm>
          <a:prstGeom prst="rect">
            <a:avLst/>
          </a:prstGeom>
        </p:spPr>
      </p:pic>
      <p:graphicFrame>
        <p:nvGraphicFramePr>
          <p:cNvPr id="10" name="Table 9">
            <a:extLst>
              <a:ext uri="{FF2B5EF4-FFF2-40B4-BE49-F238E27FC236}">
                <a16:creationId xmlns:a16="http://schemas.microsoft.com/office/drawing/2014/main" id="{C20CAB0D-6E56-A696-70EF-6B669A61FD98}"/>
              </a:ext>
            </a:extLst>
          </p:cNvPr>
          <p:cNvGraphicFramePr>
            <a:graphicFrameLocks noGrp="1"/>
          </p:cNvGraphicFramePr>
          <p:nvPr>
            <p:extLst>
              <p:ext uri="{D42A27DB-BD31-4B8C-83A1-F6EECF244321}">
                <p14:modId xmlns:p14="http://schemas.microsoft.com/office/powerpoint/2010/main" val="3304363401"/>
              </p:ext>
            </p:extLst>
          </p:nvPr>
        </p:nvGraphicFramePr>
        <p:xfrm>
          <a:off x="179629" y="1427450"/>
          <a:ext cx="6536523" cy="3242050"/>
        </p:xfrm>
        <a:graphic>
          <a:graphicData uri="http://schemas.openxmlformats.org/drawingml/2006/table">
            <a:tbl>
              <a:tblPr firstRow="1" bandRow="1">
                <a:tableStyleId>{5C22544A-7EE6-4342-B048-85BDC9FD1C3A}</a:tableStyleId>
              </a:tblPr>
              <a:tblGrid>
                <a:gridCol w="1157293">
                  <a:extLst>
                    <a:ext uri="{9D8B030D-6E8A-4147-A177-3AD203B41FA5}">
                      <a16:colId xmlns:a16="http://schemas.microsoft.com/office/drawing/2014/main" val="3449040352"/>
                    </a:ext>
                  </a:extLst>
                </a:gridCol>
                <a:gridCol w="5379230">
                  <a:extLst>
                    <a:ext uri="{9D8B030D-6E8A-4147-A177-3AD203B41FA5}">
                      <a16:colId xmlns:a16="http://schemas.microsoft.com/office/drawing/2014/main" val="1963228836"/>
                    </a:ext>
                  </a:extLst>
                </a:gridCol>
              </a:tblGrid>
              <a:tr h="648410">
                <a:tc>
                  <a:txBody>
                    <a:bodyPr/>
                    <a:lstStyle/>
                    <a:p>
                      <a:endParaRPr lang="tr-TR"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tr-TR" b="1" dirty="0">
                          <a:solidFill>
                            <a:schemeClr val="tx1"/>
                          </a:solidFill>
                        </a:rPr>
                        <a:t>arkasbunker.com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004965"/>
                  </a:ext>
                </a:extLst>
              </a:tr>
              <a:tr h="648410">
                <a:tc>
                  <a:txBody>
                    <a:bodyPr/>
                    <a:lstStyle/>
                    <a:p>
                      <a:endParaRPr lang="tr-TR"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b="1" noProof="1">
                          <a:solidFill>
                            <a:schemeClr val="tx1"/>
                          </a:solidFill>
                        </a:rPr>
                        <a:t>arkasbunker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348819"/>
                  </a:ext>
                </a:extLst>
              </a:tr>
              <a:tr h="648410">
                <a:tc>
                  <a:txBody>
                    <a:bodyPr/>
                    <a:lstStyle/>
                    <a:p>
                      <a:endParaRPr lang="tr-TR"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b="1" noProof="1">
                          <a:solidFill>
                            <a:schemeClr val="tx1"/>
                          </a:solidFill>
                        </a:rPr>
                        <a:t>arkasbunker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6334195"/>
                  </a:ext>
                </a:extLst>
              </a:tr>
              <a:tr h="648410">
                <a:tc>
                  <a:txBody>
                    <a:bodyPr/>
                    <a:lstStyle/>
                    <a:p>
                      <a:endParaRPr lang="tr-TR"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noProof="1">
                          <a:solidFill>
                            <a:schemeClr val="tx1"/>
                          </a:solidFill>
                        </a:rPr>
                        <a:t>arkasbunker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5586078"/>
                  </a:ext>
                </a:extLst>
              </a:tr>
              <a:tr h="648410">
                <a:tc gridSpan="2">
                  <a:txBody>
                    <a:bodyPr/>
                    <a:lstStyle/>
                    <a:p>
                      <a:endParaRPr lang="tr-TR" b="1" dirty="0"/>
                    </a:p>
                    <a:p>
                      <a:r>
                        <a:rPr lang="tr-TR" b="1" noProof="0" dirty="0"/>
                        <a:t>    </a:t>
                      </a:r>
                      <a:r>
                        <a:rPr lang="tr-TR" b="1" noProof="0" dirty="0" err="1"/>
                        <a:t>Contact</a:t>
                      </a:r>
                      <a:r>
                        <a:rPr lang="tr-TR" b="1" noProof="0" dirty="0"/>
                        <a:t> Us</a:t>
                      </a:r>
                      <a:endParaRPr lang="en-AU" b="1"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9828735"/>
                  </a:ext>
                </a:extLst>
              </a:tr>
            </a:tbl>
          </a:graphicData>
        </a:graphic>
      </p:graphicFrame>
      <p:pic>
        <p:nvPicPr>
          <p:cNvPr id="12" name="Picture 11" descr="A black background with a black square&#10;&#10;Description automatically generated with medium confidence">
            <a:extLst>
              <a:ext uri="{FF2B5EF4-FFF2-40B4-BE49-F238E27FC236}">
                <a16:creationId xmlns:a16="http://schemas.microsoft.com/office/drawing/2014/main" id="{DA06B511-2CBB-5683-3F2D-88EEFC07EBE2}"/>
              </a:ext>
            </a:extLst>
          </p:cNvPr>
          <p:cNvPicPr preferRelativeResize="0">
            <a:picLocks/>
          </p:cNvPicPr>
          <p:nvPr/>
        </p:nvPicPr>
        <p:blipFill rotWithShape="1">
          <a:blip r:embed="rId5">
            <a:extLst>
              <a:ext uri="{28A0092B-C50C-407E-A947-70E740481C1C}">
                <a14:useLocalDpi xmlns:a14="http://schemas.microsoft.com/office/drawing/2010/main" val="0"/>
              </a:ext>
            </a:extLst>
          </a:blip>
          <a:srcRect l="71895"/>
          <a:stretch/>
        </p:blipFill>
        <p:spPr>
          <a:xfrm>
            <a:off x="448559" y="2756586"/>
            <a:ext cx="540000" cy="540000"/>
          </a:xfrm>
          <a:prstGeom prst="rect">
            <a:avLst/>
          </a:prstGeom>
        </p:spPr>
      </p:pic>
      <p:pic>
        <p:nvPicPr>
          <p:cNvPr id="20" name="Picture 19" descr="A blue square with a white f logo&#10;&#10;Description automatically generated">
            <a:extLst>
              <a:ext uri="{FF2B5EF4-FFF2-40B4-BE49-F238E27FC236}">
                <a16:creationId xmlns:a16="http://schemas.microsoft.com/office/drawing/2014/main" id="{3D880BD3-582B-3BEE-B01B-6707D166534E}"/>
              </a:ext>
            </a:extLst>
          </p:cNvPr>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448559" y="3429000"/>
            <a:ext cx="540000" cy="540000"/>
          </a:xfrm>
          <a:prstGeom prst="rect">
            <a:avLst/>
          </a:prstGeom>
        </p:spPr>
      </p:pic>
      <p:pic>
        <p:nvPicPr>
          <p:cNvPr id="25" name="Picture 24" descr="A blue globe with white lines around it&#10;&#10;Description automatically generated">
            <a:extLst>
              <a:ext uri="{FF2B5EF4-FFF2-40B4-BE49-F238E27FC236}">
                <a16:creationId xmlns:a16="http://schemas.microsoft.com/office/drawing/2014/main" id="{72B69ACC-1673-1717-7D6B-537595F94AD6}"/>
              </a:ext>
            </a:extLst>
          </p:cNvPr>
          <p:cNvPicPr preferRelativeResize="0">
            <a:picLocks/>
          </p:cNvPicPr>
          <p:nvPr/>
        </p:nvPicPr>
        <p:blipFill>
          <a:blip r:embed="rId7">
            <a:extLst>
              <a:ext uri="{28A0092B-C50C-407E-A947-70E740481C1C}">
                <a14:useLocalDpi xmlns:a14="http://schemas.microsoft.com/office/drawing/2010/main" val="0"/>
              </a:ext>
            </a:extLst>
          </a:blip>
          <a:stretch>
            <a:fillRect/>
          </a:stretch>
        </p:blipFill>
        <p:spPr>
          <a:xfrm>
            <a:off x="448559" y="1467656"/>
            <a:ext cx="540000" cy="540000"/>
          </a:xfrm>
          <a:prstGeom prst="rect">
            <a:avLst/>
          </a:prstGeom>
        </p:spPr>
      </p:pic>
      <p:pic>
        <p:nvPicPr>
          <p:cNvPr id="33" name="Picture 32" descr="A logo of a camera&#10;&#10;Description automatically generated">
            <a:extLst>
              <a:ext uri="{FF2B5EF4-FFF2-40B4-BE49-F238E27FC236}">
                <a16:creationId xmlns:a16="http://schemas.microsoft.com/office/drawing/2014/main" id="{E53DB55D-F77D-B4AC-38E1-9E1B959BE7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559" y="2112121"/>
            <a:ext cx="540000" cy="540000"/>
          </a:xfrm>
          <a:prstGeom prst="rect">
            <a:avLst/>
          </a:prstGeom>
        </p:spPr>
      </p:pic>
    </p:spTree>
    <p:extLst>
      <p:ext uri="{BB962C8B-B14F-4D97-AF65-F5344CB8AC3E}">
        <p14:creationId xmlns:p14="http://schemas.microsoft.com/office/powerpoint/2010/main" val="3573830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288993FF-FD19-5417-ACE4-3B97929D8443}"/>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cxnSp>
        <p:nvCxnSpPr>
          <p:cNvPr id="32" name="Straight Connector 31">
            <a:extLst>
              <a:ext uri="{FF2B5EF4-FFF2-40B4-BE49-F238E27FC236}">
                <a16:creationId xmlns:a16="http://schemas.microsoft.com/office/drawing/2014/main" id="{F6A270DC-E740-609B-2016-B903EC264F65}"/>
              </a:ext>
            </a:extLst>
          </p:cNvPr>
          <p:cNvCxnSpPr>
            <a:cxnSpLocks/>
          </p:cNvCxnSpPr>
          <p:nvPr/>
        </p:nvCxnSpPr>
        <p:spPr>
          <a:xfrm flipH="1">
            <a:off x="3547373" y="3294029"/>
            <a:ext cx="7256" cy="142491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2F76E98-9212-D08F-4232-0E7896745155}"/>
              </a:ext>
            </a:extLst>
          </p:cNvPr>
          <p:cNvCxnSpPr>
            <a:cxnSpLocks/>
          </p:cNvCxnSpPr>
          <p:nvPr/>
        </p:nvCxnSpPr>
        <p:spPr>
          <a:xfrm flipH="1">
            <a:off x="8205695" y="3213972"/>
            <a:ext cx="4078" cy="1504971"/>
          </a:xfrm>
          <a:prstGeom prst="line">
            <a:avLst/>
          </a:prstGeom>
          <a:ln w="12700">
            <a:solidFill>
              <a:srgbClr val="FF4C5B"/>
            </a:solidFill>
            <a:prstDash val="dash"/>
          </a:ln>
        </p:spPr>
        <p:style>
          <a:lnRef idx="1">
            <a:schemeClr val="accent1"/>
          </a:lnRef>
          <a:fillRef idx="0">
            <a:schemeClr val="accent1"/>
          </a:fillRef>
          <a:effectRef idx="0">
            <a:schemeClr val="accent1"/>
          </a:effectRef>
          <a:fontRef idx="minor">
            <a:schemeClr val="tx1"/>
          </a:fontRef>
        </p:style>
      </p:cxnSp>
      <p:sp>
        <p:nvSpPr>
          <p:cNvPr id="5" name="Title 21">
            <a:extLst>
              <a:ext uri="{FF2B5EF4-FFF2-40B4-BE49-F238E27FC236}">
                <a16:creationId xmlns:a16="http://schemas.microsoft.com/office/drawing/2014/main" id="{BD1EFFD3-F631-F73B-A506-6200CA74E00E}"/>
              </a:ext>
            </a:extLst>
          </p:cNvPr>
          <p:cNvSpPr txBox="1">
            <a:spLocks/>
          </p:cNvSpPr>
          <p:nvPr/>
        </p:nvSpPr>
        <p:spPr>
          <a:xfrm>
            <a:off x="363949" y="259292"/>
            <a:ext cx="10008622" cy="4834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t>Arkas </a:t>
            </a:r>
            <a:r>
              <a:rPr lang="tr-TR" sz="3200" dirty="0" err="1"/>
              <a:t>Chronology</a:t>
            </a:r>
            <a:endParaRPr lang="en-GB" sz="3200" dirty="0"/>
          </a:p>
        </p:txBody>
      </p:sp>
      <p:grpSp>
        <p:nvGrpSpPr>
          <p:cNvPr id="6" name="Group 5">
            <a:extLst>
              <a:ext uri="{FF2B5EF4-FFF2-40B4-BE49-F238E27FC236}">
                <a16:creationId xmlns:a16="http://schemas.microsoft.com/office/drawing/2014/main" id="{780AAF74-7F3A-71A3-EFE6-397B4129A81F}"/>
              </a:ext>
            </a:extLst>
          </p:cNvPr>
          <p:cNvGrpSpPr/>
          <p:nvPr/>
        </p:nvGrpSpPr>
        <p:grpSpPr>
          <a:xfrm>
            <a:off x="479425" y="960968"/>
            <a:ext cx="958482" cy="70548"/>
            <a:chOff x="1373786" y="1322305"/>
            <a:chExt cx="958482" cy="70548"/>
          </a:xfrm>
        </p:grpSpPr>
        <p:sp>
          <p:nvSpPr>
            <p:cNvPr id="7" name="Oval 6">
              <a:extLst>
                <a:ext uri="{FF2B5EF4-FFF2-40B4-BE49-F238E27FC236}">
                  <a16:creationId xmlns:a16="http://schemas.microsoft.com/office/drawing/2014/main" id="{8D2464CB-058B-F7AF-A593-90F5872EE597}"/>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8" name="Oval 7">
              <a:extLst>
                <a:ext uri="{FF2B5EF4-FFF2-40B4-BE49-F238E27FC236}">
                  <a16:creationId xmlns:a16="http://schemas.microsoft.com/office/drawing/2014/main" id="{9F4004F5-9341-5E89-859A-449CAB15BAF9}"/>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9" name="Oval 8">
              <a:extLst>
                <a:ext uri="{FF2B5EF4-FFF2-40B4-BE49-F238E27FC236}">
                  <a16:creationId xmlns:a16="http://schemas.microsoft.com/office/drawing/2014/main" id="{60D15121-7CDD-9BB8-2D77-91ED0E5E551E}"/>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2" name="Oval 11">
              <a:extLst>
                <a:ext uri="{FF2B5EF4-FFF2-40B4-BE49-F238E27FC236}">
                  <a16:creationId xmlns:a16="http://schemas.microsoft.com/office/drawing/2014/main" id="{AF019670-6845-3AF1-2787-87C7E7B848F5}"/>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3" name="Oval 12">
              <a:extLst>
                <a:ext uri="{FF2B5EF4-FFF2-40B4-BE49-F238E27FC236}">
                  <a16:creationId xmlns:a16="http://schemas.microsoft.com/office/drawing/2014/main" id="{F46678B4-CC04-35BA-EFBB-63532FC6944C}"/>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cxnSp>
        <p:nvCxnSpPr>
          <p:cNvPr id="18" name="Straight Connector 17">
            <a:extLst>
              <a:ext uri="{FF2B5EF4-FFF2-40B4-BE49-F238E27FC236}">
                <a16:creationId xmlns:a16="http://schemas.microsoft.com/office/drawing/2014/main" id="{882D0768-A55D-578D-30E4-4C570D13CCCB}"/>
              </a:ext>
            </a:extLst>
          </p:cNvPr>
          <p:cNvCxnSpPr>
            <a:cxnSpLocks/>
          </p:cNvCxnSpPr>
          <p:nvPr/>
        </p:nvCxnSpPr>
        <p:spPr>
          <a:xfrm>
            <a:off x="1314800" y="4662826"/>
            <a:ext cx="9282547" cy="0"/>
          </a:xfrm>
          <a:prstGeom prst="line">
            <a:avLst/>
          </a:prstGeom>
          <a:ln w="28575">
            <a:solidFill>
              <a:schemeClr val="bg2">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25">
            <a:extLst>
              <a:ext uri="{FF2B5EF4-FFF2-40B4-BE49-F238E27FC236}">
                <a16:creationId xmlns:a16="http://schemas.microsoft.com/office/drawing/2014/main" id="{F59548BE-548B-3CE2-F7C6-096700EACA2A}"/>
              </a:ext>
            </a:extLst>
          </p:cNvPr>
          <p:cNvSpPr txBox="1"/>
          <p:nvPr/>
        </p:nvSpPr>
        <p:spPr>
          <a:xfrm>
            <a:off x="309913" y="4988221"/>
            <a:ext cx="2004643" cy="672107"/>
          </a:xfrm>
          <a:prstGeom prst="rect">
            <a:avLst/>
          </a:prstGeom>
          <a:noFill/>
          <a:ln cap="flat">
            <a:noFill/>
          </a:ln>
        </p:spPr>
        <p:txBody>
          <a:bodyPr vert="horz" wrap="square" lIns="91440" tIns="45720" rIns="91440" bIns="45720" anchor="t" anchorCtr="0" compatLnSpc="1">
            <a:spAutoFit/>
          </a:bodyPr>
          <a:lstStyle/>
          <a:p>
            <a:pPr algn="ctr">
              <a:lnSpc>
                <a:spcPts val="1500"/>
              </a:lnSpc>
            </a:pPr>
            <a:r>
              <a:rPr lang="en-US" sz="1500"/>
              <a:t>Gabriel J. B. </a:t>
            </a:r>
            <a:r>
              <a:rPr lang="en-US" sz="1500" err="1"/>
              <a:t>Arcas</a:t>
            </a:r>
            <a:r>
              <a:rPr lang="en-US" sz="1500"/>
              <a:t> founded the company in İzmir.</a:t>
            </a:r>
            <a:endParaRPr lang="en-GB" sz="1500"/>
          </a:p>
        </p:txBody>
      </p:sp>
      <p:sp>
        <p:nvSpPr>
          <p:cNvPr id="20" name="Oval 19">
            <a:extLst>
              <a:ext uri="{FF2B5EF4-FFF2-40B4-BE49-F238E27FC236}">
                <a16:creationId xmlns:a16="http://schemas.microsoft.com/office/drawing/2014/main" id="{97692497-5992-2C55-CAC6-22D33CB8A308}"/>
              </a:ext>
            </a:extLst>
          </p:cNvPr>
          <p:cNvSpPr/>
          <p:nvPr/>
        </p:nvSpPr>
        <p:spPr>
          <a:xfrm>
            <a:off x="1181477" y="4520685"/>
            <a:ext cx="273848" cy="273848"/>
          </a:xfrm>
          <a:prstGeom prst="ellipse">
            <a:avLst/>
          </a:prstGeom>
          <a:solidFill>
            <a:srgbClr val="FF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19E1260-1FD9-952B-72D6-47791C5FE551}"/>
              </a:ext>
            </a:extLst>
          </p:cNvPr>
          <p:cNvSpPr/>
          <p:nvPr/>
        </p:nvSpPr>
        <p:spPr>
          <a:xfrm>
            <a:off x="3410449" y="4520685"/>
            <a:ext cx="273848" cy="273848"/>
          </a:xfrm>
          <a:prstGeom prst="ellipse">
            <a:avLst/>
          </a:prstGeom>
          <a:solidFill>
            <a:srgbClr val="049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4BDEF85-39E6-B86F-48FC-B5765F85DD1C}"/>
              </a:ext>
            </a:extLst>
          </p:cNvPr>
          <p:cNvSpPr/>
          <p:nvPr/>
        </p:nvSpPr>
        <p:spPr>
          <a:xfrm>
            <a:off x="5743513" y="4520685"/>
            <a:ext cx="273848" cy="273848"/>
          </a:xfrm>
          <a:prstGeom prst="ellipse">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2964045-D2A3-9A90-0382-12E17EDF4AC2}"/>
              </a:ext>
            </a:extLst>
          </p:cNvPr>
          <p:cNvSpPr/>
          <p:nvPr/>
        </p:nvSpPr>
        <p:spPr>
          <a:xfrm>
            <a:off x="8072532" y="4520685"/>
            <a:ext cx="273848" cy="273848"/>
          </a:xfrm>
          <a:prstGeom prst="ellipse">
            <a:avLst/>
          </a:prstGeom>
          <a:solidFill>
            <a:srgbClr val="D81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5">
            <a:extLst>
              <a:ext uri="{FF2B5EF4-FFF2-40B4-BE49-F238E27FC236}">
                <a16:creationId xmlns:a16="http://schemas.microsoft.com/office/drawing/2014/main" id="{05131552-8742-FEF1-9856-924320FFE982}"/>
              </a:ext>
            </a:extLst>
          </p:cNvPr>
          <p:cNvSpPr txBox="1"/>
          <p:nvPr/>
        </p:nvSpPr>
        <p:spPr>
          <a:xfrm>
            <a:off x="2552308" y="4988221"/>
            <a:ext cx="2004643" cy="864467"/>
          </a:xfrm>
          <a:prstGeom prst="rect">
            <a:avLst/>
          </a:prstGeom>
          <a:noFill/>
          <a:ln cap="flat">
            <a:noFill/>
          </a:ln>
        </p:spPr>
        <p:txBody>
          <a:bodyPr vert="horz" wrap="square" lIns="91440" tIns="45720" rIns="91440" bIns="45720" anchor="t" anchorCtr="0" compatLnSpc="1">
            <a:spAutoFit/>
          </a:bodyPr>
          <a:lstStyle/>
          <a:p>
            <a:pPr algn="ctr">
              <a:lnSpc>
                <a:spcPts val="1500"/>
              </a:lnSpc>
            </a:pPr>
            <a:r>
              <a:rPr lang="en-US" sz="1500"/>
              <a:t>Lucien G. </a:t>
            </a:r>
            <a:r>
              <a:rPr lang="en-US" sz="1500" err="1"/>
              <a:t>Arcas</a:t>
            </a:r>
            <a:r>
              <a:rPr lang="en-US" sz="1500"/>
              <a:t> defined the company's core activity as international transportation.</a:t>
            </a:r>
          </a:p>
        </p:txBody>
      </p:sp>
      <p:sp>
        <p:nvSpPr>
          <p:cNvPr id="25" name="TextBox 25">
            <a:extLst>
              <a:ext uri="{FF2B5EF4-FFF2-40B4-BE49-F238E27FC236}">
                <a16:creationId xmlns:a16="http://schemas.microsoft.com/office/drawing/2014/main" id="{29A694D5-86F8-4081-C429-D4411902390B}"/>
              </a:ext>
            </a:extLst>
          </p:cNvPr>
          <p:cNvSpPr txBox="1"/>
          <p:nvPr/>
        </p:nvSpPr>
        <p:spPr>
          <a:xfrm>
            <a:off x="4877838" y="4988221"/>
            <a:ext cx="2004643" cy="1249188"/>
          </a:xfrm>
          <a:prstGeom prst="rect">
            <a:avLst/>
          </a:prstGeom>
          <a:noFill/>
          <a:ln cap="flat">
            <a:noFill/>
          </a:ln>
        </p:spPr>
        <p:txBody>
          <a:bodyPr vert="horz" wrap="square" lIns="91440" tIns="45720" rIns="91440" bIns="45720" anchor="t" anchorCtr="0" compatLnSpc="1">
            <a:spAutoFit/>
          </a:bodyPr>
          <a:lstStyle/>
          <a:p>
            <a:pPr algn="ctr">
              <a:lnSpc>
                <a:spcPts val="1500"/>
              </a:lnSpc>
            </a:pPr>
            <a:r>
              <a:rPr lang="en-US" sz="1500"/>
              <a:t>Lucien Arkas Shipping Agency was founded. Lucien Arkas, 3rd generation family member, took over management.</a:t>
            </a:r>
            <a:endParaRPr lang="en-GB" sz="1500"/>
          </a:p>
        </p:txBody>
      </p:sp>
      <p:sp>
        <p:nvSpPr>
          <p:cNvPr id="26" name="TextBox 25">
            <a:extLst>
              <a:ext uri="{FF2B5EF4-FFF2-40B4-BE49-F238E27FC236}">
                <a16:creationId xmlns:a16="http://schemas.microsoft.com/office/drawing/2014/main" id="{2404A98F-C869-4BED-8FF7-B686734285E1}"/>
              </a:ext>
            </a:extLst>
          </p:cNvPr>
          <p:cNvSpPr txBox="1"/>
          <p:nvPr/>
        </p:nvSpPr>
        <p:spPr>
          <a:xfrm>
            <a:off x="6931192" y="4988221"/>
            <a:ext cx="2515538" cy="672107"/>
          </a:xfrm>
          <a:prstGeom prst="rect">
            <a:avLst/>
          </a:prstGeom>
          <a:noFill/>
          <a:ln cap="flat">
            <a:noFill/>
          </a:ln>
        </p:spPr>
        <p:txBody>
          <a:bodyPr vert="horz" wrap="square" lIns="91440" tIns="45720" rIns="91440" bIns="45720" anchor="t" anchorCtr="0" compatLnSpc="1">
            <a:spAutoFit/>
          </a:bodyPr>
          <a:lstStyle/>
          <a:p>
            <a:pPr algn="ctr">
              <a:lnSpc>
                <a:spcPts val="1500"/>
              </a:lnSpc>
            </a:pPr>
            <a:r>
              <a:rPr lang="en-US" sz="1500"/>
              <a:t>Name of the company was changed to Arkas Shipping and Transport S.A.</a:t>
            </a:r>
            <a:endParaRPr lang="en-GB" sz="1500"/>
          </a:p>
        </p:txBody>
      </p:sp>
      <p:sp>
        <p:nvSpPr>
          <p:cNvPr id="27" name="Freeform 5">
            <a:extLst>
              <a:ext uri="{FF2B5EF4-FFF2-40B4-BE49-F238E27FC236}">
                <a16:creationId xmlns:a16="http://schemas.microsoft.com/office/drawing/2014/main" id="{1FEC2E28-C88F-523E-EC2F-7579C6E46151}"/>
              </a:ext>
            </a:extLst>
          </p:cNvPr>
          <p:cNvSpPr>
            <a:spLocks/>
          </p:cNvSpPr>
          <p:nvPr/>
        </p:nvSpPr>
        <p:spPr bwMode="auto">
          <a:xfrm>
            <a:off x="716921" y="3421929"/>
            <a:ext cx="1190625" cy="576262"/>
          </a:xfrm>
          <a:custGeom>
            <a:avLst/>
            <a:gdLst>
              <a:gd name="T0" fmla="*/ 406 w 434"/>
              <a:gd name="T1" fmla="*/ 0 h 209"/>
              <a:gd name="T2" fmla="*/ 28 w 434"/>
              <a:gd name="T3" fmla="*/ 0 h 209"/>
              <a:gd name="T4" fmla="*/ 0 w 434"/>
              <a:gd name="T5" fmla="*/ 22 h 209"/>
              <a:gd name="T6" fmla="*/ 0 w 434"/>
              <a:gd name="T7" fmla="*/ 148 h 209"/>
              <a:gd name="T8" fmla="*/ 28 w 434"/>
              <a:gd name="T9" fmla="*/ 170 h 209"/>
              <a:gd name="T10" fmla="*/ 170 w 434"/>
              <a:gd name="T11" fmla="*/ 170 h 209"/>
              <a:gd name="T12" fmla="*/ 217 w 434"/>
              <a:gd name="T13" fmla="*/ 209 h 209"/>
              <a:gd name="T14" fmla="*/ 264 w 434"/>
              <a:gd name="T15" fmla="*/ 170 h 209"/>
              <a:gd name="T16" fmla="*/ 406 w 434"/>
              <a:gd name="T17" fmla="*/ 170 h 209"/>
              <a:gd name="T18" fmla="*/ 434 w 434"/>
              <a:gd name="T19" fmla="*/ 148 h 209"/>
              <a:gd name="T20" fmla="*/ 434 w 434"/>
              <a:gd name="T21" fmla="*/ 22 h 209"/>
              <a:gd name="T22" fmla="*/ 406 w 434"/>
              <a:gd name="T2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4" h="209">
                <a:moveTo>
                  <a:pt x="406" y="0"/>
                </a:moveTo>
                <a:cubicBezTo>
                  <a:pt x="28" y="0"/>
                  <a:pt x="28" y="0"/>
                  <a:pt x="28" y="0"/>
                </a:cubicBezTo>
                <a:cubicBezTo>
                  <a:pt x="13" y="0"/>
                  <a:pt x="0" y="10"/>
                  <a:pt x="0" y="22"/>
                </a:cubicBezTo>
                <a:cubicBezTo>
                  <a:pt x="0" y="148"/>
                  <a:pt x="0" y="148"/>
                  <a:pt x="0" y="148"/>
                </a:cubicBezTo>
                <a:cubicBezTo>
                  <a:pt x="0" y="160"/>
                  <a:pt x="13" y="170"/>
                  <a:pt x="28" y="170"/>
                </a:cubicBezTo>
                <a:cubicBezTo>
                  <a:pt x="170" y="170"/>
                  <a:pt x="170" y="170"/>
                  <a:pt x="170" y="170"/>
                </a:cubicBezTo>
                <a:cubicBezTo>
                  <a:pt x="217" y="209"/>
                  <a:pt x="217" y="209"/>
                  <a:pt x="217" y="209"/>
                </a:cubicBezTo>
                <a:cubicBezTo>
                  <a:pt x="264" y="170"/>
                  <a:pt x="264" y="170"/>
                  <a:pt x="264" y="170"/>
                </a:cubicBezTo>
                <a:cubicBezTo>
                  <a:pt x="406" y="170"/>
                  <a:pt x="406" y="170"/>
                  <a:pt x="406" y="170"/>
                </a:cubicBezTo>
                <a:cubicBezTo>
                  <a:pt x="422" y="170"/>
                  <a:pt x="434" y="160"/>
                  <a:pt x="434" y="148"/>
                </a:cubicBezTo>
                <a:cubicBezTo>
                  <a:pt x="434" y="22"/>
                  <a:pt x="434" y="22"/>
                  <a:pt x="434" y="22"/>
                </a:cubicBezTo>
                <a:cubicBezTo>
                  <a:pt x="434" y="10"/>
                  <a:pt x="422" y="0"/>
                  <a:pt x="406" y="0"/>
                </a:cubicBezTo>
                <a:close/>
              </a:path>
            </a:pathLst>
          </a:custGeom>
          <a:solidFill>
            <a:srgbClr val="FFBC4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4B7533E2-21B5-69EF-6EBD-D50603DA671F}"/>
              </a:ext>
            </a:extLst>
          </p:cNvPr>
          <p:cNvSpPr>
            <a:spLocks/>
          </p:cNvSpPr>
          <p:nvPr/>
        </p:nvSpPr>
        <p:spPr bwMode="auto">
          <a:xfrm>
            <a:off x="2959316" y="3005898"/>
            <a:ext cx="1190625" cy="576262"/>
          </a:xfrm>
          <a:custGeom>
            <a:avLst/>
            <a:gdLst>
              <a:gd name="T0" fmla="*/ 406 w 434"/>
              <a:gd name="T1" fmla="*/ 0 h 209"/>
              <a:gd name="T2" fmla="*/ 28 w 434"/>
              <a:gd name="T3" fmla="*/ 0 h 209"/>
              <a:gd name="T4" fmla="*/ 0 w 434"/>
              <a:gd name="T5" fmla="*/ 22 h 209"/>
              <a:gd name="T6" fmla="*/ 0 w 434"/>
              <a:gd name="T7" fmla="*/ 148 h 209"/>
              <a:gd name="T8" fmla="*/ 28 w 434"/>
              <a:gd name="T9" fmla="*/ 170 h 209"/>
              <a:gd name="T10" fmla="*/ 170 w 434"/>
              <a:gd name="T11" fmla="*/ 170 h 209"/>
              <a:gd name="T12" fmla="*/ 217 w 434"/>
              <a:gd name="T13" fmla="*/ 209 h 209"/>
              <a:gd name="T14" fmla="*/ 264 w 434"/>
              <a:gd name="T15" fmla="*/ 170 h 209"/>
              <a:gd name="T16" fmla="*/ 406 w 434"/>
              <a:gd name="T17" fmla="*/ 170 h 209"/>
              <a:gd name="T18" fmla="*/ 434 w 434"/>
              <a:gd name="T19" fmla="*/ 148 h 209"/>
              <a:gd name="T20" fmla="*/ 434 w 434"/>
              <a:gd name="T21" fmla="*/ 22 h 209"/>
              <a:gd name="T22" fmla="*/ 406 w 434"/>
              <a:gd name="T2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4" h="209">
                <a:moveTo>
                  <a:pt x="406" y="0"/>
                </a:moveTo>
                <a:cubicBezTo>
                  <a:pt x="28" y="0"/>
                  <a:pt x="28" y="0"/>
                  <a:pt x="28" y="0"/>
                </a:cubicBezTo>
                <a:cubicBezTo>
                  <a:pt x="13" y="0"/>
                  <a:pt x="0" y="10"/>
                  <a:pt x="0" y="22"/>
                </a:cubicBezTo>
                <a:cubicBezTo>
                  <a:pt x="0" y="148"/>
                  <a:pt x="0" y="148"/>
                  <a:pt x="0" y="148"/>
                </a:cubicBezTo>
                <a:cubicBezTo>
                  <a:pt x="0" y="160"/>
                  <a:pt x="13" y="170"/>
                  <a:pt x="28" y="170"/>
                </a:cubicBezTo>
                <a:cubicBezTo>
                  <a:pt x="170" y="170"/>
                  <a:pt x="170" y="170"/>
                  <a:pt x="170" y="170"/>
                </a:cubicBezTo>
                <a:cubicBezTo>
                  <a:pt x="217" y="209"/>
                  <a:pt x="217" y="209"/>
                  <a:pt x="217" y="209"/>
                </a:cubicBezTo>
                <a:cubicBezTo>
                  <a:pt x="264" y="170"/>
                  <a:pt x="264" y="170"/>
                  <a:pt x="264" y="170"/>
                </a:cubicBezTo>
                <a:cubicBezTo>
                  <a:pt x="406" y="170"/>
                  <a:pt x="406" y="170"/>
                  <a:pt x="406" y="170"/>
                </a:cubicBezTo>
                <a:cubicBezTo>
                  <a:pt x="422" y="170"/>
                  <a:pt x="434" y="160"/>
                  <a:pt x="434" y="148"/>
                </a:cubicBezTo>
                <a:cubicBezTo>
                  <a:pt x="434" y="22"/>
                  <a:pt x="434" y="22"/>
                  <a:pt x="434" y="22"/>
                </a:cubicBezTo>
                <a:cubicBezTo>
                  <a:pt x="434" y="10"/>
                  <a:pt x="422" y="0"/>
                  <a:pt x="406" y="0"/>
                </a:cubicBezTo>
                <a:close/>
              </a:path>
            </a:pathLst>
          </a:custGeom>
          <a:solidFill>
            <a:srgbClr val="0496FF"/>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
            <a:extLst>
              <a:ext uri="{FF2B5EF4-FFF2-40B4-BE49-F238E27FC236}">
                <a16:creationId xmlns:a16="http://schemas.microsoft.com/office/drawing/2014/main" id="{BD8ACB10-A8DD-C4CD-8AC9-9634B9E4E32F}"/>
              </a:ext>
            </a:extLst>
          </p:cNvPr>
          <p:cNvSpPr>
            <a:spLocks/>
          </p:cNvSpPr>
          <p:nvPr/>
        </p:nvSpPr>
        <p:spPr bwMode="auto">
          <a:xfrm>
            <a:off x="5284847" y="3421929"/>
            <a:ext cx="1190625" cy="576262"/>
          </a:xfrm>
          <a:custGeom>
            <a:avLst/>
            <a:gdLst>
              <a:gd name="T0" fmla="*/ 406 w 434"/>
              <a:gd name="T1" fmla="*/ 0 h 209"/>
              <a:gd name="T2" fmla="*/ 28 w 434"/>
              <a:gd name="T3" fmla="*/ 0 h 209"/>
              <a:gd name="T4" fmla="*/ 0 w 434"/>
              <a:gd name="T5" fmla="*/ 22 h 209"/>
              <a:gd name="T6" fmla="*/ 0 w 434"/>
              <a:gd name="T7" fmla="*/ 148 h 209"/>
              <a:gd name="T8" fmla="*/ 28 w 434"/>
              <a:gd name="T9" fmla="*/ 170 h 209"/>
              <a:gd name="T10" fmla="*/ 170 w 434"/>
              <a:gd name="T11" fmla="*/ 170 h 209"/>
              <a:gd name="T12" fmla="*/ 217 w 434"/>
              <a:gd name="T13" fmla="*/ 209 h 209"/>
              <a:gd name="T14" fmla="*/ 264 w 434"/>
              <a:gd name="T15" fmla="*/ 170 h 209"/>
              <a:gd name="T16" fmla="*/ 406 w 434"/>
              <a:gd name="T17" fmla="*/ 170 h 209"/>
              <a:gd name="T18" fmla="*/ 434 w 434"/>
              <a:gd name="T19" fmla="*/ 148 h 209"/>
              <a:gd name="T20" fmla="*/ 434 w 434"/>
              <a:gd name="T21" fmla="*/ 22 h 209"/>
              <a:gd name="T22" fmla="*/ 406 w 434"/>
              <a:gd name="T2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4" h="209">
                <a:moveTo>
                  <a:pt x="406" y="0"/>
                </a:moveTo>
                <a:cubicBezTo>
                  <a:pt x="28" y="0"/>
                  <a:pt x="28" y="0"/>
                  <a:pt x="28" y="0"/>
                </a:cubicBezTo>
                <a:cubicBezTo>
                  <a:pt x="13" y="0"/>
                  <a:pt x="0" y="10"/>
                  <a:pt x="0" y="22"/>
                </a:cubicBezTo>
                <a:cubicBezTo>
                  <a:pt x="0" y="148"/>
                  <a:pt x="0" y="148"/>
                  <a:pt x="0" y="148"/>
                </a:cubicBezTo>
                <a:cubicBezTo>
                  <a:pt x="0" y="160"/>
                  <a:pt x="13" y="170"/>
                  <a:pt x="28" y="170"/>
                </a:cubicBezTo>
                <a:cubicBezTo>
                  <a:pt x="170" y="170"/>
                  <a:pt x="170" y="170"/>
                  <a:pt x="170" y="170"/>
                </a:cubicBezTo>
                <a:cubicBezTo>
                  <a:pt x="217" y="209"/>
                  <a:pt x="217" y="209"/>
                  <a:pt x="217" y="209"/>
                </a:cubicBezTo>
                <a:cubicBezTo>
                  <a:pt x="264" y="170"/>
                  <a:pt x="264" y="170"/>
                  <a:pt x="264" y="170"/>
                </a:cubicBezTo>
                <a:cubicBezTo>
                  <a:pt x="406" y="170"/>
                  <a:pt x="406" y="170"/>
                  <a:pt x="406" y="170"/>
                </a:cubicBezTo>
                <a:cubicBezTo>
                  <a:pt x="422" y="170"/>
                  <a:pt x="434" y="160"/>
                  <a:pt x="434" y="148"/>
                </a:cubicBezTo>
                <a:cubicBezTo>
                  <a:pt x="434" y="22"/>
                  <a:pt x="434" y="22"/>
                  <a:pt x="434" y="22"/>
                </a:cubicBezTo>
                <a:cubicBezTo>
                  <a:pt x="434" y="10"/>
                  <a:pt x="422" y="0"/>
                  <a:pt x="406" y="0"/>
                </a:cubicBezTo>
                <a:close/>
              </a:path>
            </a:pathLst>
          </a:custGeom>
          <a:solidFill>
            <a:srgbClr val="006BA6"/>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
            <a:extLst>
              <a:ext uri="{FF2B5EF4-FFF2-40B4-BE49-F238E27FC236}">
                <a16:creationId xmlns:a16="http://schemas.microsoft.com/office/drawing/2014/main" id="{10E8FEED-0711-8F17-AF3C-B26078D2EA07}"/>
              </a:ext>
            </a:extLst>
          </p:cNvPr>
          <p:cNvSpPr>
            <a:spLocks/>
          </p:cNvSpPr>
          <p:nvPr/>
        </p:nvSpPr>
        <p:spPr bwMode="auto">
          <a:xfrm>
            <a:off x="7614460" y="3023889"/>
            <a:ext cx="1190625" cy="576262"/>
          </a:xfrm>
          <a:custGeom>
            <a:avLst/>
            <a:gdLst>
              <a:gd name="T0" fmla="*/ 406 w 434"/>
              <a:gd name="T1" fmla="*/ 0 h 209"/>
              <a:gd name="T2" fmla="*/ 28 w 434"/>
              <a:gd name="T3" fmla="*/ 0 h 209"/>
              <a:gd name="T4" fmla="*/ 0 w 434"/>
              <a:gd name="T5" fmla="*/ 22 h 209"/>
              <a:gd name="T6" fmla="*/ 0 w 434"/>
              <a:gd name="T7" fmla="*/ 148 h 209"/>
              <a:gd name="T8" fmla="*/ 28 w 434"/>
              <a:gd name="T9" fmla="*/ 170 h 209"/>
              <a:gd name="T10" fmla="*/ 170 w 434"/>
              <a:gd name="T11" fmla="*/ 170 h 209"/>
              <a:gd name="T12" fmla="*/ 217 w 434"/>
              <a:gd name="T13" fmla="*/ 209 h 209"/>
              <a:gd name="T14" fmla="*/ 264 w 434"/>
              <a:gd name="T15" fmla="*/ 170 h 209"/>
              <a:gd name="T16" fmla="*/ 406 w 434"/>
              <a:gd name="T17" fmla="*/ 170 h 209"/>
              <a:gd name="T18" fmla="*/ 434 w 434"/>
              <a:gd name="T19" fmla="*/ 148 h 209"/>
              <a:gd name="T20" fmla="*/ 434 w 434"/>
              <a:gd name="T21" fmla="*/ 22 h 209"/>
              <a:gd name="T22" fmla="*/ 406 w 434"/>
              <a:gd name="T2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4" h="209">
                <a:moveTo>
                  <a:pt x="406" y="0"/>
                </a:moveTo>
                <a:cubicBezTo>
                  <a:pt x="28" y="0"/>
                  <a:pt x="28" y="0"/>
                  <a:pt x="28" y="0"/>
                </a:cubicBezTo>
                <a:cubicBezTo>
                  <a:pt x="13" y="0"/>
                  <a:pt x="0" y="10"/>
                  <a:pt x="0" y="22"/>
                </a:cubicBezTo>
                <a:cubicBezTo>
                  <a:pt x="0" y="148"/>
                  <a:pt x="0" y="148"/>
                  <a:pt x="0" y="148"/>
                </a:cubicBezTo>
                <a:cubicBezTo>
                  <a:pt x="0" y="160"/>
                  <a:pt x="13" y="170"/>
                  <a:pt x="28" y="170"/>
                </a:cubicBezTo>
                <a:cubicBezTo>
                  <a:pt x="170" y="170"/>
                  <a:pt x="170" y="170"/>
                  <a:pt x="170" y="170"/>
                </a:cubicBezTo>
                <a:cubicBezTo>
                  <a:pt x="217" y="209"/>
                  <a:pt x="217" y="209"/>
                  <a:pt x="217" y="209"/>
                </a:cubicBezTo>
                <a:cubicBezTo>
                  <a:pt x="264" y="170"/>
                  <a:pt x="264" y="170"/>
                  <a:pt x="264" y="170"/>
                </a:cubicBezTo>
                <a:cubicBezTo>
                  <a:pt x="406" y="170"/>
                  <a:pt x="406" y="170"/>
                  <a:pt x="406" y="170"/>
                </a:cubicBezTo>
                <a:cubicBezTo>
                  <a:pt x="422" y="170"/>
                  <a:pt x="434" y="160"/>
                  <a:pt x="434" y="148"/>
                </a:cubicBezTo>
                <a:cubicBezTo>
                  <a:pt x="434" y="22"/>
                  <a:pt x="434" y="22"/>
                  <a:pt x="434" y="22"/>
                </a:cubicBezTo>
                <a:cubicBezTo>
                  <a:pt x="434" y="10"/>
                  <a:pt x="422" y="0"/>
                  <a:pt x="406" y="0"/>
                </a:cubicBezTo>
                <a:close/>
              </a:path>
            </a:pathLst>
          </a:custGeom>
          <a:solidFill>
            <a:srgbClr val="D81159"/>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31" name="Straight Connector 30">
            <a:extLst>
              <a:ext uri="{FF2B5EF4-FFF2-40B4-BE49-F238E27FC236}">
                <a16:creationId xmlns:a16="http://schemas.microsoft.com/office/drawing/2014/main" id="{521D44BC-870B-0062-632A-BFA84474D148}"/>
              </a:ext>
            </a:extLst>
          </p:cNvPr>
          <p:cNvCxnSpPr/>
          <p:nvPr/>
        </p:nvCxnSpPr>
        <p:spPr>
          <a:xfrm>
            <a:off x="1317521" y="3754870"/>
            <a:ext cx="0" cy="964073"/>
          </a:xfrm>
          <a:prstGeom prst="line">
            <a:avLst/>
          </a:prstGeom>
          <a:ln w="12700">
            <a:solidFill>
              <a:srgbClr val="FFBC42"/>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089AE1-0975-3F43-D57C-D91BBF67A531}"/>
              </a:ext>
            </a:extLst>
          </p:cNvPr>
          <p:cNvCxnSpPr/>
          <p:nvPr/>
        </p:nvCxnSpPr>
        <p:spPr>
          <a:xfrm>
            <a:off x="5880159" y="3754870"/>
            <a:ext cx="0" cy="964073"/>
          </a:xfrm>
          <a:prstGeom prst="line">
            <a:avLst/>
          </a:prstGeom>
          <a:ln w="12700">
            <a:solidFill>
              <a:srgbClr val="006BA6"/>
            </a:solidFill>
            <a:prstDash val="dash"/>
          </a:ln>
        </p:spPr>
        <p:style>
          <a:lnRef idx="1">
            <a:schemeClr val="accent1"/>
          </a:lnRef>
          <a:fillRef idx="0">
            <a:schemeClr val="accent1"/>
          </a:fillRef>
          <a:effectRef idx="0">
            <a:schemeClr val="accent1"/>
          </a:effectRef>
          <a:fontRef idx="minor">
            <a:schemeClr val="tx1"/>
          </a:fontRef>
        </p:style>
      </p:cxnSp>
      <p:sp>
        <p:nvSpPr>
          <p:cNvPr id="35" name="TextBox 25">
            <a:extLst>
              <a:ext uri="{FF2B5EF4-FFF2-40B4-BE49-F238E27FC236}">
                <a16:creationId xmlns:a16="http://schemas.microsoft.com/office/drawing/2014/main" id="{C7E8824A-2F79-D645-7FE2-D6E85C84CD9F}"/>
              </a:ext>
            </a:extLst>
          </p:cNvPr>
          <p:cNvSpPr txBox="1"/>
          <p:nvPr/>
        </p:nvSpPr>
        <p:spPr>
          <a:xfrm>
            <a:off x="716920" y="3374193"/>
            <a:ext cx="1190625" cy="456535"/>
          </a:xfrm>
          <a:prstGeom prst="rect">
            <a:avLst/>
          </a:prstGeom>
          <a:solidFill>
            <a:srgbClr val="FFBC42"/>
          </a:solidFill>
          <a:ln cap="flat">
            <a:noFill/>
          </a:ln>
        </p:spPr>
        <p:txBody>
          <a:bodyPr vert="horz" wrap="square" lIns="91440" tIns="45720" rIns="91440" bIns="45720" anchor="t" anchorCtr="0" compatLnSpc="1">
            <a:spAutoFit/>
          </a:bodyPr>
          <a:lstStyle/>
          <a:p>
            <a:pPr algn="ctr">
              <a:lnSpc>
                <a:spcPct val="150000"/>
              </a:lnSpc>
            </a:pPr>
            <a:r>
              <a:rPr lang="tr-TR" b="1">
                <a:solidFill>
                  <a:schemeClr val="bg1"/>
                </a:solidFill>
                <a:latin typeface="Arial" panose="020B0604020202020204" pitchFamily="34" charset="0"/>
                <a:ea typeface="Open Sans" panose="020B0606030504020204" pitchFamily="34" charset="0"/>
                <a:cs typeface="Arial" panose="020B0604020202020204" pitchFamily="34" charset="0"/>
              </a:rPr>
              <a:t>1902</a:t>
            </a:r>
            <a:endParaRPr lang="en-GB" b="1">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36" name="TextBox 25">
            <a:extLst>
              <a:ext uri="{FF2B5EF4-FFF2-40B4-BE49-F238E27FC236}">
                <a16:creationId xmlns:a16="http://schemas.microsoft.com/office/drawing/2014/main" id="{83D10EF6-40FE-AB11-5B55-B44C3712D987}"/>
              </a:ext>
            </a:extLst>
          </p:cNvPr>
          <p:cNvSpPr txBox="1"/>
          <p:nvPr/>
        </p:nvSpPr>
        <p:spPr>
          <a:xfrm>
            <a:off x="2959311" y="2970413"/>
            <a:ext cx="1190625" cy="456535"/>
          </a:xfrm>
          <a:prstGeom prst="rect">
            <a:avLst/>
          </a:prstGeom>
          <a:solidFill>
            <a:srgbClr val="0496FF"/>
          </a:solidFill>
          <a:ln cap="flat">
            <a:noFill/>
          </a:ln>
        </p:spPr>
        <p:txBody>
          <a:bodyPr vert="horz" wrap="square" lIns="91440" tIns="45720" rIns="91440" bIns="45720" anchor="t" anchorCtr="0" compatLnSpc="1">
            <a:spAutoFit/>
          </a:bodyPr>
          <a:lstStyle/>
          <a:p>
            <a:pPr algn="ctr">
              <a:lnSpc>
                <a:spcPct val="150000"/>
              </a:lnSpc>
            </a:pPr>
            <a:r>
              <a:rPr lang="tr-TR" b="1">
                <a:solidFill>
                  <a:schemeClr val="bg1"/>
                </a:solidFill>
                <a:latin typeface="Arial" panose="020B0604020202020204" pitchFamily="34" charset="0"/>
                <a:ea typeface="Open Sans" panose="020B0606030504020204" pitchFamily="34" charset="0"/>
                <a:cs typeface="Arial" panose="020B0604020202020204" pitchFamily="34" charset="0"/>
              </a:rPr>
              <a:t>1944</a:t>
            </a:r>
            <a:endParaRPr lang="en-GB" b="1">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37" name="TextBox 25">
            <a:extLst>
              <a:ext uri="{FF2B5EF4-FFF2-40B4-BE49-F238E27FC236}">
                <a16:creationId xmlns:a16="http://schemas.microsoft.com/office/drawing/2014/main" id="{43126BD0-CA40-88E0-580D-8107D511D6C8}"/>
              </a:ext>
            </a:extLst>
          </p:cNvPr>
          <p:cNvSpPr txBox="1"/>
          <p:nvPr/>
        </p:nvSpPr>
        <p:spPr>
          <a:xfrm>
            <a:off x="5284847" y="3379242"/>
            <a:ext cx="1190625" cy="456535"/>
          </a:xfrm>
          <a:prstGeom prst="rect">
            <a:avLst/>
          </a:prstGeom>
          <a:solidFill>
            <a:srgbClr val="006BA6"/>
          </a:solidFill>
          <a:ln cap="flat">
            <a:noFill/>
          </a:ln>
        </p:spPr>
        <p:txBody>
          <a:bodyPr vert="horz" wrap="square" lIns="91440" tIns="45720" rIns="91440" bIns="45720" anchor="t" anchorCtr="0" compatLnSpc="1">
            <a:spAutoFit/>
          </a:bodyPr>
          <a:lstStyle/>
          <a:p>
            <a:pPr algn="ctr">
              <a:lnSpc>
                <a:spcPct val="150000"/>
              </a:lnSpc>
            </a:pPr>
            <a:r>
              <a:rPr lang="tr-TR" b="1">
                <a:solidFill>
                  <a:schemeClr val="bg1"/>
                </a:solidFill>
                <a:latin typeface="Arial" panose="020B0604020202020204" pitchFamily="34" charset="0"/>
                <a:ea typeface="Open Sans" panose="020B0606030504020204" pitchFamily="34" charset="0"/>
                <a:cs typeface="Arial" panose="020B0604020202020204" pitchFamily="34" charset="0"/>
              </a:rPr>
              <a:t>1964</a:t>
            </a:r>
            <a:endParaRPr lang="en-GB" b="1">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38" name="TextBox 25">
            <a:extLst>
              <a:ext uri="{FF2B5EF4-FFF2-40B4-BE49-F238E27FC236}">
                <a16:creationId xmlns:a16="http://schemas.microsoft.com/office/drawing/2014/main" id="{2E1DB638-D91B-A258-6A10-B93E951F86FF}"/>
              </a:ext>
            </a:extLst>
          </p:cNvPr>
          <p:cNvSpPr txBox="1"/>
          <p:nvPr/>
        </p:nvSpPr>
        <p:spPr>
          <a:xfrm>
            <a:off x="7614460" y="2972875"/>
            <a:ext cx="1190625" cy="456535"/>
          </a:xfrm>
          <a:prstGeom prst="rect">
            <a:avLst/>
          </a:prstGeom>
          <a:noFill/>
          <a:ln cap="flat">
            <a:noFill/>
          </a:ln>
        </p:spPr>
        <p:txBody>
          <a:bodyPr vert="horz" wrap="square" lIns="91440" tIns="45720" rIns="91440" bIns="45720" anchor="t" anchorCtr="0" compatLnSpc="1">
            <a:spAutoFit/>
          </a:bodyPr>
          <a:lstStyle/>
          <a:p>
            <a:pPr algn="ctr">
              <a:lnSpc>
                <a:spcPct val="150000"/>
              </a:lnSpc>
            </a:pPr>
            <a:r>
              <a:rPr lang="tr-TR" b="1">
                <a:solidFill>
                  <a:schemeClr val="bg1"/>
                </a:solidFill>
                <a:latin typeface="Arial" panose="020B0604020202020204" pitchFamily="34" charset="0"/>
                <a:ea typeface="Open Sans" panose="020B0606030504020204" pitchFamily="34" charset="0"/>
                <a:cs typeface="Arial" panose="020B0604020202020204" pitchFamily="34" charset="0"/>
              </a:rPr>
              <a:t>1979</a:t>
            </a:r>
            <a:endParaRPr lang="en-GB" b="1">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39" name="Oval 38">
            <a:extLst>
              <a:ext uri="{FF2B5EF4-FFF2-40B4-BE49-F238E27FC236}">
                <a16:creationId xmlns:a16="http://schemas.microsoft.com/office/drawing/2014/main" id="{913ED350-82BB-9159-7DCB-3670E1FF0C97}"/>
              </a:ext>
            </a:extLst>
          </p:cNvPr>
          <p:cNvSpPr/>
          <p:nvPr/>
        </p:nvSpPr>
        <p:spPr>
          <a:xfrm>
            <a:off x="10458892" y="4536330"/>
            <a:ext cx="273848" cy="273848"/>
          </a:xfrm>
          <a:prstGeom prst="ellipse">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5">
            <a:extLst>
              <a:ext uri="{FF2B5EF4-FFF2-40B4-BE49-F238E27FC236}">
                <a16:creationId xmlns:a16="http://schemas.microsoft.com/office/drawing/2014/main" id="{EFC8FAE1-24D6-DC50-1499-0DC7BB79B5B9}"/>
              </a:ext>
            </a:extLst>
          </p:cNvPr>
          <p:cNvSpPr>
            <a:spLocks/>
          </p:cNvSpPr>
          <p:nvPr/>
        </p:nvSpPr>
        <p:spPr bwMode="auto">
          <a:xfrm>
            <a:off x="10002034" y="3425490"/>
            <a:ext cx="1190625" cy="576262"/>
          </a:xfrm>
          <a:custGeom>
            <a:avLst/>
            <a:gdLst>
              <a:gd name="T0" fmla="*/ 406 w 434"/>
              <a:gd name="T1" fmla="*/ 0 h 209"/>
              <a:gd name="T2" fmla="*/ 28 w 434"/>
              <a:gd name="T3" fmla="*/ 0 h 209"/>
              <a:gd name="T4" fmla="*/ 0 w 434"/>
              <a:gd name="T5" fmla="*/ 22 h 209"/>
              <a:gd name="T6" fmla="*/ 0 w 434"/>
              <a:gd name="T7" fmla="*/ 148 h 209"/>
              <a:gd name="T8" fmla="*/ 28 w 434"/>
              <a:gd name="T9" fmla="*/ 170 h 209"/>
              <a:gd name="T10" fmla="*/ 170 w 434"/>
              <a:gd name="T11" fmla="*/ 170 h 209"/>
              <a:gd name="T12" fmla="*/ 217 w 434"/>
              <a:gd name="T13" fmla="*/ 209 h 209"/>
              <a:gd name="T14" fmla="*/ 264 w 434"/>
              <a:gd name="T15" fmla="*/ 170 h 209"/>
              <a:gd name="T16" fmla="*/ 406 w 434"/>
              <a:gd name="T17" fmla="*/ 170 h 209"/>
              <a:gd name="T18" fmla="*/ 434 w 434"/>
              <a:gd name="T19" fmla="*/ 148 h 209"/>
              <a:gd name="T20" fmla="*/ 434 w 434"/>
              <a:gd name="T21" fmla="*/ 22 h 209"/>
              <a:gd name="T22" fmla="*/ 406 w 434"/>
              <a:gd name="T2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4" h="209">
                <a:moveTo>
                  <a:pt x="406" y="0"/>
                </a:moveTo>
                <a:cubicBezTo>
                  <a:pt x="28" y="0"/>
                  <a:pt x="28" y="0"/>
                  <a:pt x="28" y="0"/>
                </a:cubicBezTo>
                <a:cubicBezTo>
                  <a:pt x="13" y="0"/>
                  <a:pt x="0" y="10"/>
                  <a:pt x="0" y="22"/>
                </a:cubicBezTo>
                <a:cubicBezTo>
                  <a:pt x="0" y="148"/>
                  <a:pt x="0" y="148"/>
                  <a:pt x="0" y="148"/>
                </a:cubicBezTo>
                <a:cubicBezTo>
                  <a:pt x="0" y="160"/>
                  <a:pt x="13" y="170"/>
                  <a:pt x="28" y="170"/>
                </a:cubicBezTo>
                <a:cubicBezTo>
                  <a:pt x="170" y="170"/>
                  <a:pt x="170" y="170"/>
                  <a:pt x="170" y="170"/>
                </a:cubicBezTo>
                <a:cubicBezTo>
                  <a:pt x="217" y="209"/>
                  <a:pt x="217" y="209"/>
                  <a:pt x="217" y="209"/>
                </a:cubicBezTo>
                <a:cubicBezTo>
                  <a:pt x="264" y="170"/>
                  <a:pt x="264" y="170"/>
                  <a:pt x="264" y="170"/>
                </a:cubicBezTo>
                <a:cubicBezTo>
                  <a:pt x="406" y="170"/>
                  <a:pt x="406" y="170"/>
                  <a:pt x="406" y="170"/>
                </a:cubicBezTo>
                <a:cubicBezTo>
                  <a:pt x="422" y="170"/>
                  <a:pt x="434" y="160"/>
                  <a:pt x="434" y="148"/>
                </a:cubicBezTo>
                <a:cubicBezTo>
                  <a:pt x="434" y="22"/>
                  <a:pt x="434" y="22"/>
                  <a:pt x="434" y="22"/>
                </a:cubicBezTo>
                <a:cubicBezTo>
                  <a:pt x="434" y="10"/>
                  <a:pt x="422" y="0"/>
                  <a:pt x="406" y="0"/>
                </a:cubicBezTo>
                <a:close/>
              </a:path>
            </a:pathLst>
          </a:custGeom>
          <a:solidFill>
            <a:srgbClr val="8F2D56"/>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41" name="Straight Connector 40">
            <a:extLst>
              <a:ext uri="{FF2B5EF4-FFF2-40B4-BE49-F238E27FC236}">
                <a16:creationId xmlns:a16="http://schemas.microsoft.com/office/drawing/2014/main" id="{3ECFBC67-5EAE-C80D-294B-04085B48C578}"/>
              </a:ext>
            </a:extLst>
          </p:cNvPr>
          <p:cNvCxnSpPr>
            <a:cxnSpLocks/>
          </p:cNvCxnSpPr>
          <p:nvPr/>
        </p:nvCxnSpPr>
        <p:spPr>
          <a:xfrm>
            <a:off x="10597347" y="3522308"/>
            <a:ext cx="0" cy="1212280"/>
          </a:xfrm>
          <a:prstGeom prst="line">
            <a:avLst/>
          </a:prstGeom>
          <a:ln w="12700">
            <a:solidFill>
              <a:srgbClr val="8F2D56"/>
            </a:solidFill>
            <a:prstDash val="dash"/>
          </a:ln>
        </p:spPr>
        <p:style>
          <a:lnRef idx="1">
            <a:schemeClr val="accent1"/>
          </a:lnRef>
          <a:fillRef idx="0">
            <a:schemeClr val="accent1"/>
          </a:fillRef>
          <a:effectRef idx="0">
            <a:schemeClr val="accent1"/>
          </a:effectRef>
          <a:fontRef idx="minor">
            <a:schemeClr val="tx1"/>
          </a:fontRef>
        </p:style>
      </p:cxnSp>
      <p:sp>
        <p:nvSpPr>
          <p:cNvPr id="42" name="TextBox 25">
            <a:extLst>
              <a:ext uri="{FF2B5EF4-FFF2-40B4-BE49-F238E27FC236}">
                <a16:creationId xmlns:a16="http://schemas.microsoft.com/office/drawing/2014/main" id="{A98E9911-D181-6D23-F869-14A44110800F}"/>
              </a:ext>
            </a:extLst>
          </p:cNvPr>
          <p:cNvSpPr txBox="1"/>
          <p:nvPr/>
        </p:nvSpPr>
        <p:spPr>
          <a:xfrm>
            <a:off x="10000503" y="3369751"/>
            <a:ext cx="1190625" cy="456535"/>
          </a:xfrm>
          <a:prstGeom prst="rect">
            <a:avLst/>
          </a:prstGeom>
          <a:noFill/>
          <a:ln cap="flat">
            <a:noFill/>
          </a:ln>
        </p:spPr>
        <p:txBody>
          <a:bodyPr vert="horz" wrap="square" lIns="91440" tIns="45720" rIns="91440" bIns="45720" anchor="t" anchorCtr="0" compatLnSpc="1">
            <a:spAutoFit/>
          </a:bodyPr>
          <a:lstStyle/>
          <a:p>
            <a:pPr algn="ctr">
              <a:lnSpc>
                <a:spcPct val="150000"/>
              </a:lnSpc>
            </a:pPr>
            <a:r>
              <a:rPr lang="tr-TR" b="1">
                <a:solidFill>
                  <a:schemeClr val="bg1"/>
                </a:solidFill>
                <a:latin typeface="Arial" panose="020B0604020202020204" pitchFamily="34" charset="0"/>
                <a:ea typeface="Open Sans" panose="020B0606030504020204" pitchFamily="34" charset="0"/>
                <a:cs typeface="Arial" panose="020B0604020202020204" pitchFamily="34" charset="0"/>
              </a:rPr>
              <a:t>2000</a:t>
            </a:r>
            <a:endParaRPr lang="en-GB" b="1">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43" name="TextBox 25">
            <a:extLst>
              <a:ext uri="{FF2B5EF4-FFF2-40B4-BE49-F238E27FC236}">
                <a16:creationId xmlns:a16="http://schemas.microsoft.com/office/drawing/2014/main" id="{FFC9C55E-65D8-FD7C-1C54-41BD5587F743}"/>
              </a:ext>
            </a:extLst>
          </p:cNvPr>
          <p:cNvSpPr txBox="1"/>
          <p:nvPr/>
        </p:nvSpPr>
        <p:spPr>
          <a:xfrm>
            <a:off x="9598220" y="4996627"/>
            <a:ext cx="2004643" cy="479747"/>
          </a:xfrm>
          <a:prstGeom prst="rect">
            <a:avLst/>
          </a:prstGeom>
          <a:noFill/>
          <a:ln cap="flat">
            <a:noFill/>
          </a:ln>
        </p:spPr>
        <p:txBody>
          <a:bodyPr vert="horz" wrap="square" lIns="91440" tIns="45720" rIns="91440" bIns="45720" anchor="t" anchorCtr="0" compatLnSpc="1">
            <a:spAutoFit/>
          </a:bodyPr>
          <a:lstStyle/>
          <a:p>
            <a:pPr algn="ctr">
              <a:lnSpc>
                <a:spcPts val="1500"/>
              </a:lnSpc>
            </a:pPr>
            <a:r>
              <a:rPr lang="en-US" sz="1500"/>
              <a:t>Arkas Holding S.A. was founded in 2000.</a:t>
            </a:r>
            <a:endParaRPr lang="en-GB" sz="1500"/>
          </a:p>
        </p:txBody>
      </p:sp>
      <p:pic>
        <p:nvPicPr>
          <p:cNvPr id="44" name="Picture 43">
            <a:extLst>
              <a:ext uri="{FF2B5EF4-FFF2-40B4-BE49-F238E27FC236}">
                <a16:creationId xmlns:a16="http://schemas.microsoft.com/office/drawing/2014/main" id="{DD191A9B-2839-DA50-0CE2-2B98F683A0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836" y="1923481"/>
            <a:ext cx="1183370" cy="1183370"/>
          </a:xfrm>
          <a:prstGeom prst="rect">
            <a:avLst/>
          </a:prstGeom>
        </p:spPr>
      </p:pic>
      <p:pic>
        <p:nvPicPr>
          <p:cNvPr id="45" name="Picture 44">
            <a:extLst>
              <a:ext uri="{FF2B5EF4-FFF2-40B4-BE49-F238E27FC236}">
                <a16:creationId xmlns:a16="http://schemas.microsoft.com/office/drawing/2014/main" id="{1E2B593D-572E-3B5A-D043-FC309CEA02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9655" y="1531837"/>
            <a:ext cx="1202691" cy="1202691"/>
          </a:xfrm>
          <a:prstGeom prst="rect">
            <a:avLst/>
          </a:prstGeom>
        </p:spPr>
      </p:pic>
      <p:pic>
        <p:nvPicPr>
          <p:cNvPr id="46" name="Picture 45">
            <a:extLst>
              <a:ext uri="{FF2B5EF4-FFF2-40B4-BE49-F238E27FC236}">
                <a16:creationId xmlns:a16="http://schemas.microsoft.com/office/drawing/2014/main" id="{0DFD42DE-4A6C-93D0-4289-E47A76BF95B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268490" y="1976140"/>
            <a:ext cx="1190624" cy="1190624"/>
          </a:xfrm>
          <a:prstGeom prst="rect">
            <a:avLst/>
          </a:prstGeom>
        </p:spPr>
      </p:pic>
      <p:pic>
        <p:nvPicPr>
          <p:cNvPr id="47" name="Picture 46">
            <a:extLst>
              <a:ext uri="{FF2B5EF4-FFF2-40B4-BE49-F238E27FC236}">
                <a16:creationId xmlns:a16="http://schemas.microsoft.com/office/drawing/2014/main" id="{FA359230-61F1-609B-8797-1F2151664F97}"/>
              </a:ext>
            </a:extLst>
          </p:cNvPr>
          <p:cNvPicPr>
            <a:picLocks noChangeAspect="1"/>
          </p:cNvPicPr>
          <p:nvPr/>
        </p:nvPicPr>
        <p:blipFill>
          <a:blip r:embed="rId6"/>
          <a:srcRect/>
          <a:stretch/>
        </p:blipFill>
        <p:spPr>
          <a:xfrm>
            <a:off x="7614459" y="1541083"/>
            <a:ext cx="1190625" cy="1190625"/>
          </a:xfrm>
          <a:prstGeom prst="rect">
            <a:avLst/>
          </a:prstGeom>
        </p:spPr>
      </p:pic>
      <p:pic>
        <p:nvPicPr>
          <p:cNvPr id="48" name="Picture 47">
            <a:extLst>
              <a:ext uri="{FF2B5EF4-FFF2-40B4-BE49-F238E27FC236}">
                <a16:creationId xmlns:a16="http://schemas.microsoft.com/office/drawing/2014/main" id="{540BEF91-40D4-09D1-9D05-3CFF8CB950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13821" y="1999832"/>
            <a:ext cx="1178838" cy="1178838"/>
          </a:xfrm>
          <a:prstGeom prst="rect">
            <a:avLst/>
          </a:prstGeom>
        </p:spPr>
      </p:pic>
      <p:pic>
        <p:nvPicPr>
          <p:cNvPr id="2" name="Picture 1" descr="A blue and black text&#10;&#10;Description automatically generated">
            <a:extLst>
              <a:ext uri="{FF2B5EF4-FFF2-40B4-BE49-F238E27FC236}">
                <a16:creationId xmlns:a16="http://schemas.microsoft.com/office/drawing/2014/main" id="{A3965405-1BFD-83EC-74DB-2D3643E5F6B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Tree>
    <p:extLst>
      <p:ext uri="{BB962C8B-B14F-4D97-AF65-F5344CB8AC3E}">
        <p14:creationId xmlns:p14="http://schemas.microsoft.com/office/powerpoint/2010/main" val="381831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41251D3-C58E-9DC5-85A7-73D89323B0E2}"/>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grpSp>
        <p:nvGrpSpPr>
          <p:cNvPr id="40" name="Group 39">
            <a:extLst>
              <a:ext uri="{FF2B5EF4-FFF2-40B4-BE49-F238E27FC236}">
                <a16:creationId xmlns:a16="http://schemas.microsoft.com/office/drawing/2014/main" id="{FC346301-96C9-D054-C50E-006CE86582C5}"/>
              </a:ext>
            </a:extLst>
          </p:cNvPr>
          <p:cNvGrpSpPr/>
          <p:nvPr/>
        </p:nvGrpSpPr>
        <p:grpSpPr>
          <a:xfrm>
            <a:off x="479425" y="960968"/>
            <a:ext cx="958482" cy="70548"/>
            <a:chOff x="1373786" y="1322305"/>
            <a:chExt cx="958482" cy="70548"/>
          </a:xfrm>
        </p:grpSpPr>
        <p:sp>
          <p:nvSpPr>
            <p:cNvPr id="41" name="Oval 40">
              <a:extLst>
                <a:ext uri="{FF2B5EF4-FFF2-40B4-BE49-F238E27FC236}">
                  <a16:creationId xmlns:a16="http://schemas.microsoft.com/office/drawing/2014/main" id="{DF2E73B7-5EC6-245A-FD67-48120B0F1D47}"/>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Lato"/>
                <a:ea typeface="+mn-ea"/>
                <a:cs typeface="+mn-cs"/>
              </a:endParaRPr>
            </a:p>
          </p:txBody>
        </p:sp>
        <p:sp>
          <p:nvSpPr>
            <p:cNvPr id="42" name="Oval 41">
              <a:extLst>
                <a:ext uri="{FF2B5EF4-FFF2-40B4-BE49-F238E27FC236}">
                  <a16:creationId xmlns:a16="http://schemas.microsoft.com/office/drawing/2014/main" id="{C444E895-6995-AC2E-69B7-D8AB94DD713E}"/>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Lato"/>
                <a:ea typeface="+mn-ea"/>
                <a:cs typeface="+mn-cs"/>
              </a:endParaRPr>
            </a:p>
          </p:txBody>
        </p:sp>
        <p:sp>
          <p:nvSpPr>
            <p:cNvPr id="43" name="Oval 42">
              <a:extLst>
                <a:ext uri="{FF2B5EF4-FFF2-40B4-BE49-F238E27FC236}">
                  <a16:creationId xmlns:a16="http://schemas.microsoft.com/office/drawing/2014/main" id="{619E295F-0469-6F29-1095-2D450A5E7F4C}"/>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Lato"/>
                <a:ea typeface="+mn-ea"/>
                <a:cs typeface="+mn-cs"/>
              </a:endParaRPr>
            </a:p>
          </p:txBody>
        </p:sp>
        <p:sp>
          <p:nvSpPr>
            <p:cNvPr id="44" name="Oval 43">
              <a:extLst>
                <a:ext uri="{FF2B5EF4-FFF2-40B4-BE49-F238E27FC236}">
                  <a16:creationId xmlns:a16="http://schemas.microsoft.com/office/drawing/2014/main" id="{E8A09D74-4AFA-A851-5B96-F5BEE0385C6C}"/>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Lato"/>
                <a:ea typeface="+mn-ea"/>
                <a:cs typeface="+mn-cs"/>
              </a:endParaRPr>
            </a:p>
          </p:txBody>
        </p:sp>
        <p:sp>
          <p:nvSpPr>
            <p:cNvPr id="45" name="Oval 44">
              <a:extLst>
                <a:ext uri="{FF2B5EF4-FFF2-40B4-BE49-F238E27FC236}">
                  <a16:creationId xmlns:a16="http://schemas.microsoft.com/office/drawing/2014/main" id="{08D795A5-F00F-583D-0F32-2F1FC35FB889}"/>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Lato"/>
                <a:ea typeface="+mn-ea"/>
                <a:cs typeface="+mn-cs"/>
              </a:endParaRPr>
            </a:p>
          </p:txBody>
        </p:sp>
      </p:grpSp>
      <p:sp>
        <p:nvSpPr>
          <p:cNvPr id="3" name="TextBox 60">
            <a:extLst>
              <a:ext uri="{FF2B5EF4-FFF2-40B4-BE49-F238E27FC236}">
                <a16:creationId xmlns:a16="http://schemas.microsoft.com/office/drawing/2014/main" id="{1C7B5063-77AA-6D9F-F75F-F62C062128B2}"/>
              </a:ext>
            </a:extLst>
          </p:cNvPr>
          <p:cNvSpPr txBox="1"/>
          <p:nvPr/>
        </p:nvSpPr>
        <p:spPr>
          <a:xfrm>
            <a:off x="6263806" y="1817038"/>
            <a:ext cx="12651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rPr>
              <a:t>8</a:t>
            </a:r>
            <a:r>
              <a:rPr kumimoji="0" lang="tr-TR" sz="3600" b="1" i="0"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rPr>
              <a:t>300</a:t>
            </a:r>
          </a:p>
        </p:txBody>
      </p:sp>
      <p:sp>
        <p:nvSpPr>
          <p:cNvPr id="5" name="TextBox 60">
            <a:extLst>
              <a:ext uri="{FF2B5EF4-FFF2-40B4-BE49-F238E27FC236}">
                <a16:creationId xmlns:a16="http://schemas.microsoft.com/office/drawing/2014/main" id="{17C2BFB6-D848-106F-A973-02793763762B}"/>
              </a:ext>
            </a:extLst>
          </p:cNvPr>
          <p:cNvSpPr txBox="1"/>
          <p:nvPr/>
        </p:nvSpPr>
        <p:spPr>
          <a:xfrm>
            <a:off x="6437589" y="2284994"/>
            <a:ext cx="9661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rPr>
              <a:t>Staff</a:t>
            </a:r>
            <a:endParaRPr kumimoji="0" lang="tr-TR" sz="1600" b="0" i="0"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endParaRPr>
          </a:p>
        </p:txBody>
      </p:sp>
      <p:cxnSp>
        <p:nvCxnSpPr>
          <p:cNvPr id="29" name="Straight Connector 25">
            <a:extLst>
              <a:ext uri="{FF2B5EF4-FFF2-40B4-BE49-F238E27FC236}">
                <a16:creationId xmlns:a16="http://schemas.microsoft.com/office/drawing/2014/main" id="{6F3D9B72-D3D7-C96F-EA4D-87D988779DFA}"/>
              </a:ext>
            </a:extLst>
          </p:cNvPr>
          <p:cNvCxnSpPr>
            <a:cxnSpLocks/>
          </p:cNvCxnSpPr>
          <p:nvPr/>
        </p:nvCxnSpPr>
        <p:spPr>
          <a:xfrm>
            <a:off x="5842659" y="1351324"/>
            <a:ext cx="0" cy="1289132"/>
          </a:xfrm>
          <a:prstGeom prst="line">
            <a:avLst/>
          </a:prstGeom>
          <a:ln w="9525">
            <a:solidFill>
              <a:srgbClr val="C3C3C3"/>
            </a:solidFill>
          </a:ln>
        </p:spPr>
        <p:style>
          <a:lnRef idx="1">
            <a:schemeClr val="accent1"/>
          </a:lnRef>
          <a:fillRef idx="0">
            <a:schemeClr val="accent1"/>
          </a:fillRef>
          <a:effectRef idx="0">
            <a:schemeClr val="accent1"/>
          </a:effectRef>
          <a:fontRef idx="minor">
            <a:schemeClr val="tx1"/>
          </a:fontRef>
        </p:style>
      </p:cxnSp>
      <p:pic>
        <p:nvPicPr>
          <p:cNvPr id="46" name="Picture 61">
            <a:extLst>
              <a:ext uri="{FF2B5EF4-FFF2-40B4-BE49-F238E27FC236}">
                <a16:creationId xmlns:a16="http://schemas.microsoft.com/office/drawing/2014/main" id="{6F9C42EA-D5A6-787E-F5F8-C1C8BB3EA6D8}"/>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7589" y="1441671"/>
            <a:ext cx="914400" cy="446341"/>
          </a:xfrm>
          <a:prstGeom prst="rect">
            <a:avLst/>
          </a:prstGeom>
        </p:spPr>
      </p:pic>
      <p:sp>
        <p:nvSpPr>
          <p:cNvPr id="22" name="TextBox 60">
            <a:extLst>
              <a:ext uri="{FF2B5EF4-FFF2-40B4-BE49-F238E27FC236}">
                <a16:creationId xmlns:a16="http://schemas.microsoft.com/office/drawing/2014/main" id="{475A746C-1874-2F0D-33ED-6BC3248C6C0D}"/>
              </a:ext>
            </a:extLst>
          </p:cNvPr>
          <p:cNvSpPr txBox="1"/>
          <p:nvPr/>
        </p:nvSpPr>
        <p:spPr>
          <a:xfrm>
            <a:off x="3119121" y="5386710"/>
            <a:ext cx="12651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9CB2CA">
                    <a:lumMod val="75000"/>
                  </a:srgbClr>
                </a:solidFill>
                <a:effectLst/>
                <a:uLnTx/>
                <a:uFillTx/>
                <a:latin typeface="Lato"/>
                <a:ea typeface="+mn-ea"/>
                <a:cs typeface="Lato" panose="020F0502020204030203" pitchFamily="34" charset="0"/>
              </a:rPr>
              <a:t>500</a:t>
            </a:r>
          </a:p>
        </p:txBody>
      </p:sp>
      <p:sp>
        <p:nvSpPr>
          <p:cNvPr id="23" name="TextBox 60">
            <a:extLst>
              <a:ext uri="{FF2B5EF4-FFF2-40B4-BE49-F238E27FC236}">
                <a16:creationId xmlns:a16="http://schemas.microsoft.com/office/drawing/2014/main" id="{E8F61419-1984-F6A8-E354-2942B178FE70}"/>
              </a:ext>
            </a:extLst>
          </p:cNvPr>
          <p:cNvSpPr txBox="1"/>
          <p:nvPr/>
        </p:nvSpPr>
        <p:spPr>
          <a:xfrm>
            <a:off x="3168811" y="5721252"/>
            <a:ext cx="116923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rPr>
              <a:t>Trucks</a:t>
            </a:r>
          </a:p>
        </p:txBody>
      </p:sp>
      <p:sp>
        <p:nvSpPr>
          <p:cNvPr id="24" name="TextBox 60">
            <a:extLst>
              <a:ext uri="{FF2B5EF4-FFF2-40B4-BE49-F238E27FC236}">
                <a16:creationId xmlns:a16="http://schemas.microsoft.com/office/drawing/2014/main" id="{ED228755-509B-364C-A461-CF5FF4F8F371}"/>
              </a:ext>
            </a:extLst>
          </p:cNvPr>
          <p:cNvSpPr txBox="1"/>
          <p:nvPr/>
        </p:nvSpPr>
        <p:spPr>
          <a:xfrm>
            <a:off x="4088799" y="5392082"/>
            <a:ext cx="12651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rPr>
              <a:t>682</a:t>
            </a:r>
          </a:p>
        </p:txBody>
      </p:sp>
      <p:sp>
        <p:nvSpPr>
          <p:cNvPr id="25" name="TextBox 60">
            <a:extLst>
              <a:ext uri="{FF2B5EF4-FFF2-40B4-BE49-F238E27FC236}">
                <a16:creationId xmlns:a16="http://schemas.microsoft.com/office/drawing/2014/main" id="{7090D4B0-07BD-9546-AAF4-6E059BC20415}"/>
              </a:ext>
            </a:extLst>
          </p:cNvPr>
          <p:cNvSpPr txBox="1"/>
          <p:nvPr/>
        </p:nvSpPr>
        <p:spPr>
          <a:xfrm>
            <a:off x="4168119" y="5721451"/>
            <a:ext cx="116923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rPr>
              <a:t>Wagons</a:t>
            </a:r>
          </a:p>
        </p:txBody>
      </p:sp>
      <p:pic>
        <p:nvPicPr>
          <p:cNvPr id="47" name="Picture 63">
            <a:extLst>
              <a:ext uri="{FF2B5EF4-FFF2-40B4-BE49-F238E27FC236}">
                <a16:creationId xmlns:a16="http://schemas.microsoft.com/office/drawing/2014/main" id="{34506D12-9C9D-16F6-136C-8953F5B0920D}"/>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08840" y="5009595"/>
            <a:ext cx="672263" cy="340333"/>
          </a:xfrm>
          <a:prstGeom prst="rect">
            <a:avLst/>
          </a:prstGeom>
        </p:spPr>
      </p:pic>
      <p:pic>
        <p:nvPicPr>
          <p:cNvPr id="48" name="Picture 65">
            <a:extLst>
              <a:ext uri="{FF2B5EF4-FFF2-40B4-BE49-F238E27FC236}">
                <a16:creationId xmlns:a16="http://schemas.microsoft.com/office/drawing/2014/main" id="{59EE14F9-3AD6-BB60-4598-DCBC06502E10}"/>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304994" y="5049528"/>
            <a:ext cx="860772" cy="305574"/>
          </a:xfrm>
          <a:prstGeom prst="rect">
            <a:avLst/>
          </a:prstGeom>
        </p:spPr>
      </p:pic>
      <p:sp>
        <p:nvSpPr>
          <p:cNvPr id="4" name="Rectangle 3">
            <a:extLst>
              <a:ext uri="{FF2B5EF4-FFF2-40B4-BE49-F238E27FC236}">
                <a16:creationId xmlns:a16="http://schemas.microsoft.com/office/drawing/2014/main" id="{444DA687-9FEC-B711-7E9B-C1E1ED12254F}"/>
              </a:ext>
            </a:extLst>
          </p:cNvPr>
          <p:cNvSpPr/>
          <p:nvPr/>
        </p:nvSpPr>
        <p:spPr>
          <a:xfrm>
            <a:off x="487509" y="2914638"/>
            <a:ext cx="2681302" cy="245950"/>
          </a:xfrm>
          <a:prstGeom prst="rect">
            <a:avLst/>
          </a:prstGeom>
          <a:solidFill>
            <a:srgbClr val="6285A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400" b="1" i="0" u="none" strike="noStrike" kern="1200" cap="none" spc="0" normalizeH="0" baseline="0" noProof="0">
                <a:ln>
                  <a:noFill/>
                </a:ln>
                <a:solidFill>
                  <a:srgbClr val="FFFFFF"/>
                </a:solidFill>
                <a:effectLst/>
                <a:uLnTx/>
                <a:uFillTx/>
                <a:latin typeface="Lato"/>
                <a:ea typeface="+mn-ea"/>
                <a:cs typeface="+mn-cs"/>
              </a:rPr>
              <a:t>SHIPPING</a:t>
            </a:r>
            <a:endParaRPr kumimoji="0" lang="en-GB" sz="1400" b="1" i="0" u="none" strike="noStrike" kern="1200" cap="none" spc="0" normalizeH="0" baseline="0" noProof="0">
              <a:ln>
                <a:noFill/>
              </a:ln>
              <a:solidFill>
                <a:srgbClr val="FFFFFF"/>
              </a:solidFill>
              <a:effectLst/>
              <a:uLnTx/>
              <a:uFillTx/>
              <a:latin typeface="Lato"/>
              <a:ea typeface="+mn-ea"/>
              <a:cs typeface="+mn-cs"/>
            </a:endParaRPr>
          </a:p>
        </p:txBody>
      </p:sp>
      <p:sp>
        <p:nvSpPr>
          <p:cNvPr id="10" name="Rectangle 9">
            <a:extLst>
              <a:ext uri="{FF2B5EF4-FFF2-40B4-BE49-F238E27FC236}">
                <a16:creationId xmlns:a16="http://schemas.microsoft.com/office/drawing/2014/main" id="{F5D70BFA-D6C3-3594-8E69-2A2791D0C405}"/>
              </a:ext>
            </a:extLst>
          </p:cNvPr>
          <p:cNvSpPr/>
          <p:nvPr/>
        </p:nvSpPr>
        <p:spPr>
          <a:xfrm>
            <a:off x="6177536" y="2910000"/>
            <a:ext cx="2681301" cy="241458"/>
          </a:xfrm>
          <a:prstGeom prst="rect">
            <a:avLst/>
          </a:prstGeom>
          <a:solidFill>
            <a:srgbClr val="6285A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400" b="1" i="0" u="none" strike="noStrike" kern="1200" cap="none" spc="0" normalizeH="0" baseline="0" noProof="0">
                <a:ln>
                  <a:noFill/>
                </a:ln>
                <a:solidFill>
                  <a:srgbClr val="FFFFFF"/>
                </a:solidFill>
                <a:effectLst/>
                <a:uLnTx/>
                <a:uFillTx/>
                <a:latin typeface="Lato"/>
                <a:ea typeface="+mn-ea"/>
                <a:cs typeface="+mn-cs"/>
              </a:rPr>
              <a:t>TERMINAL OPERATORS</a:t>
            </a:r>
            <a:endParaRPr kumimoji="0" lang="en-GB" sz="1400" b="1" i="0" u="none" strike="noStrike" kern="1200" cap="none" spc="0" normalizeH="0" baseline="0" noProof="0">
              <a:ln>
                <a:noFill/>
              </a:ln>
              <a:solidFill>
                <a:srgbClr val="FFFFFF"/>
              </a:solidFill>
              <a:effectLst/>
              <a:uLnTx/>
              <a:uFillTx/>
              <a:latin typeface="Lato"/>
              <a:ea typeface="+mn-ea"/>
              <a:cs typeface="+mn-cs"/>
            </a:endParaRPr>
          </a:p>
        </p:txBody>
      </p:sp>
      <p:sp>
        <p:nvSpPr>
          <p:cNvPr id="11" name="Rectangle 10">
            <a:extLst>
              <a:ext uri="{FF2B5EF4-FFF2-40B4-BE49-F238E27FC236}">
                <a16:creationId xmlns:a16="http://schemas.microsoft.com/office/drawing/2014/main" id="{18F2CA09-B385-F1AC-EBBB-7A67C6F49C12}"/>
              </a:ext>
            </a:extLst>
          </p:cNvPr>
          <p:cNvSpPr/>
          <p:nvPr/>
        </p:nvSpPr>
        <p:spPr>
          <a:xfrm>
            <a:off x="3333406" y="2910000"/>
            <a:ext cx="2679536" cy="245950"/>
          </a:xfrm>
          <a:prstGeom prst="rect">
            <a:avLst/>
          </a:prstGeom>
          <a:solidFill>
            <a:srgbClr val="6285A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400" b="1" i="0" u="none" strike="noStrike" kern="1200" cap="none" spc="0" normalizeH="0" baseline="0" noProof="0">
                <a:ln>
                  <a:noFill/>
                </a:ln>
                <a:solidFill>
                  <a:srgbClr val="FFFFFF"/>
                </a:solidFill>
                <a:effectLst/>
                <a:uLnTx/>
                <a:uFillTx/>
                <a:latin typeface="Lato"/>
                <a:ea typeface="+mn-ea"/>
                <a:cs typeface="+mn-cs"/>
              </a:rPr>
              <a:t>LOGISTICS SERVICES</a:t>
            </a:r>
            <a:endParaRPr kumimoji="0" lang="en-GB" sz="1400" b="1" i="0" u="none" strike="noStrike" kern="1200" cap="none" spc="0" normalizeH="0" baseline="0" noProof="0">
              <a:ln>
                <a:noFill/>
              </a:ln>
              <a:solidFill>
                <a:srgbClr val="FFFFFF"/>
              </a:solidFill>
              <a:effectLst/>
              <a:uLnTx/>
              <a:uFillTx/>
              <a:latin typeface="Lato"/>
              <a:ea typeface="+mn-ea"/>
              <a:cs typeface="+mn-cs"/>
            </a:endParaRPr>
          </a:p>
        </p:txBody>
      </p:sp>
      <p:sp>
        <p:nvSpPr>
          <p:cNvPr id="15" name="TextBox 60">
            <a:extLst>
              <a:ext uri="{FF2B5EF4-FFF2-40B4-BE49-F238E27FC236}">
                <a16:creationId xmlns:a16="http://schemas.microsoft.com/office/drawing/2014/main" id="{BBE1A766-D2FA-748D-3B77-D52E3D114815}"/>
              </a:ext>
            </a:extLst>
          </p:cNvPr>
          <p:cNvSpPr txBox="1"/>
          <p:nvPr/>
        </p:nvSpPr>
        <p:spPr>
          <a:xfrm>
            <a:off x="246886" y="3718322"/>
            <a:ext cx="10404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B2CA">
                    <a:lumMod val="75000"/>
                  </a:srgbClr>
                </a:solidFill>
                <a:effectLst/>
                <a:uLnTx/>
                <a:uFillTx/>
                <a:latin typeface="Lato"/>
                <a:ea typeface="+mn-ea"/>
                <a:cs typeface="Lato" panose="020F0502020204030203" pitchFamily="34" charset="0"/>
              </a:rPr>
              <a:t>49</a:t>
            </a:r>
            <a:endParaRPr kumimoji="0" lang="tr-TR" sz="2400" b="1" i="0" u="none" strike="noStrike" kern="1200" cap="none" spc="0" normalizeH="0" baseline="0" noProof="0" dirty="0">
              <a:ln>
                <a:noFill/>
              </a:ln>
              <a:solidFill>
                <a:srgbClr val="9CB2CA">
                  <a:lumMod val="75000"/>
                </a:srgbClr>
              </a:solidFill>
              <a:effectLst/>
              <a:uLnTx/>
              <a:uFillTx/>
              <a:latin typeface="Lato"/>
              <a:ea typeface="+mn-ea"/>
              <a:cs typeface="Lato" panose="020F0502020204030203" pitchFamily="34" charset="0"/>
            </a:endParaRPr>
          </a:p>
        </p:txBody>
      </p:sp>
      <p:sp>
        <p:nvSpPr>
          <p:cNvPr id="16" name="TextBox 60">
            <a:extLst>
              <a:ext uri="{FF2B5EF4-FFF2-40B4-BE49-F238E27FC236}">
                <a16:creationId xmlns:a16="http://schemas.microsoft.com/office/drawing/2014/main" id="{7F572C80-E318-DC19-32E1-7F05EF00B8A9}"/>
              </a:ext>
            </a:extLst>
          </p:cNvPr>
          <p:cNvSpPr txBox="1"/>
          <p:nvPr/>
        </p:nvSpPr>
        <p:spPr>
          <a:xfrm>
            <a:off x="241929" y="4170518"/>
            <a:ext cx="108880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rPr>
              <a:t>Container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rPr>
              <a:t>Vessels</a:t>
            </a:r>
          </a:p>
        </p:txBody>
      </p:sp>
      <p:sp>
        <p:nvSpPr>
          <p:cNvPr id="18" name="TextBox 60">
            <a:extLst>
              <a:ext uri="{FF2B5EF4-FFF2-40B4-BE49-F238E27FC236}">
                <a16:creationId xmlns:a16="http://schemas.microsoft.com/office/drawing/2014/main" id="{6B628563-CD75-F7B7-1A7F-D601CF375C91}"/>
              </a:ext>
            </a:extLst>
          </p:cNvPr>
          <p:cNvSpPr txBox="1"/>
          <p:nvPr/>
        </p:nvSpPr>
        <p:spPr>
          <a:xfrm>
            <a:off x="1255686" y="3700755"/>
            <a:ext cx="10404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rPr>
              <a:t>6</a:t>
            </a:r>
          </a:p>
        </p:txBody>
      </p:sp>
      <p:sp>
        <p:nvSpPr>
          <p:cNvPr id="26" name="TextBox 60">
            <a:extLst>
              <a:ext uri="{FF2B5EF4-FFF2-40B4-BE49-F238E27FC236}">
                <a16:creationId xmlns:a16="http://schemas.microsoft.com/office/drawing/2014/main" id="{97A4BC19-D3C8-C67E-7FA3-70B33AFE4991}"/>
              </a:ext>
            </a:extLst>
          </p:cNvPr>
          <p:cNvSpPr txBox="1"/>
          <p:nvPr/>
        </p:nvSpPr>
        <p:spPr>
          <a:xfrm>
            <a:off x="1230277" y="4165655"/>
            <a:ext cx="1131657" cy="5647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rPr>
              <a:t>Bunker Barges</a:t>
            </a:r>
          </a:p>
        </p:txBody>
      </p:sp>
      <p:pic>
        <p:nvPicPr>
          <p:cNvPr id="27" name="Picture 55">
            <a:extLst>
              <a:ext uri="{FF2B5EF4-FFF2-40B4-BE49-F238E27FC236}">
                <a16:creationId xmlns:a16="http://schemas.microsoft.com/office/drawing/2014/main" id="{62F73FAD-7252-AE45-5BB3-E0B0AFB4F5AC}"/>
              </a:ext>
            </a:extLst>
          </p:cNvPr>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79425" y="3445238"/>
            <a:ext cx="645120" cy="271322"/>
          </a:xfrm>
          <a:prstGeom prst="rect">
            <a:avLst/>
          </a:prstGeom>
        </p:spPr>
      </p:pic>
      <p:pic>
        <p:nvPicPr>
          <p:cNvPr id="31" name="Picture 57">
            <a:extLst>
              <a:ext uri="{FF2B5EF4-FFF2-40B4-BE49-F238E27FC236}">
                <a16:creationId xmlns:a16="http://schemas.microsoft.com/office/drawing/2014/main" id="{725CC26C-55B3-3D56-231C-73157736538E}"/>
              </a:ext>
            </a:extLst>
          </p:cNvPr>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76333" y="3463999"/>
            <a:ext cx="645119" cy="246225"/>
          </a:xfrm>
          <a:prstGeom prst="rect">
            <a:avLst/>
          </a:prstGeom>
        </p:spPr>
      </p:pic>
      <p:sp>
        <p:nvSpPr>
          <p:cNvPr id="38" name="TextBox 60">
            <a:extLst>
              <a:ext uri="{FF2B5EF4-FFF2-40B4-BE49-F238E27FC236}">
                <a16:creationId xmlns:a16="http://schemas.microsoft.com/office/drawing/2014/main" id="{9EA53CB3-A418-EE84-8CCF-55FE1D6912A6}"/>
              </a:ext>
            </a:extLst>
          </p:cNvPr>
          <p:cNvSpPr txBox="1"/>
          <p:nvPr/>
        </p:nvSpPr>
        <p:spPr>
          <a:xfrm>
            <a:off x="2250204" y="3696582"/>
            <a:ext cx="10404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rPr>
              <a:t>1</a:t>
            </a:r>
          </a:p>
        </p:txBody>
      </p:sp>
      <p:sp>
        <p:nvSpPr>
          <p:cNvPr id="49" name="TextBox 60">
            <a:extLst>
              <a:ext uri="{FF2B5EF4-FFF2-40B4-BE49-F238E27FC236}">
                <a16:creationId xmlns:a16="http://schemas.microsoft.com/office/drawing/2014/main" id="{6976B19D-B62D-71D7-54EE-55A31F10C864}"/>
              </a:ext>
            </a:extLst>
          </p:cNvPr>
          <p:cNvSpPr txBox="1"/>
          <p:nvPr/>
        </p:nvSpPr>
        <p:spPr>
          <a:xfrm>
            <a:off x="2224794" y="4161482"/>
            <a:ext cx="1131657" cy="3269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err="1">
                <a:ln>
                  <a:noFill/>
                </a:ln>
                <a:solidFill>
                  <a:srgbClr val="9CB2CA">
                    <a:lumMod val="75000"/>
                  </a:srgbClr>
                </a:solidFill>
                <a:effectLst/>
                <a:uLnTx/>
                <a:uFillTx/>
                <a:latin typeface="Lato"/>
                <a:ea typeface="+mn-ea"/>
                <a:cs typeface="Lato" panose="020F0502020204030203" pitchFamily="34" charset="0"/>
              </a:rPr>
              <a:t>Bulk</a:t>
            </a:r>
            <a:r>
              <a:rPr kumimoji="0" lang="tr-TR" sz="1600" b="0" i="0"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rPr>
              <a:t> Carrier</a:t>
            </a:r>
          </a:p>
        </p:txBody>
      </p:sp>
      <p:pic>
        <p:nvPicPr>
          <p:cNvPr id="60" name="Picture 57">
            <a:extLst>
              <a:ext uri="{FF2B5EF4-FFF2-40B4-BE49-F238E27FC236}">
                <a16:creationId xmlns:a16="http://schemas.microsoft.com/office/drawing/2014/main" id="{3AEF40B3-A3DB-FB7E-8EFA-D1A0AF41C5ED}"/>
              </a:ext>
            </a:extLst>
          </p:cNvPr>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2468321" y="3463999"/>
            <a:ext cx="645120" cy="245950"/>
          </a:xfrm>
          <a:prstGeom prst="rect">
            <a:avLst/>
          </a:prstGeom>
        </p:spPr>
      </p:pic>
      <p:sp>
        <p:nvSpPr>
          <p:cNvPr id="66" name="TextBox 60">
            <a:extLst>
              <a:ext uri="{FF2B5EF4-FFF2-40B4-BE49-F238E27FC236}">
                <a16:creationId xmlns:a16="http://schemas.microsoft.com/office/drawing/2014/main" id="{4EE9E996-0F85-B731-7C4D-6D6948010C79}"/>
              </a:ext>
            </a:extLst>
          </p:cNvPr>
          <p:cNvSpPr txBox="1"/>
          <p:nvPr/>
        </p:nvSpPr>
        <p:spPr>
          <a:xfrm>
            <a:off x="4244691" y="1835929"/>
            <a:ext cx="12651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6285AB"/>
                </a:solidFill>
                <a:effectLst/>
                <a:uLnTx/>
                <a:uFillTx/>
                <a:latin typeface="Lato"/>
                <a:ea typeface="+mn-ea"/>
                <a:cs typeface="Lato" panose="020F0502020204030203" pitchFamily="34" charset="0"/>
              </a:rPr>
              <a:t>11</a:t>
            </a:r>
            <a:endParaRPr kumimoji="0" lang="tr-TR" sz="3600" b="1" i="0" u="none" strike="noStrike" kern="1200" cap="none" spc="0" normalizeH="0" baseline="0" noProof="0">
              <a:ln>
                <a:noFill/>
              </a:ln>
              <a:solidFill>
                <a:srgbClr val="6285AB"/>
              </a:solidFill>
              <a:effectLst/>
              <a:uLnTx/>
              <a:uFillTx/>
              <a:latin typeface="Lato"/>
              <a:ea typeface="+mn-ea"/>
              <a:cs typeface="Lato" panose="020F0502020204030203" pitchFamily="34" charset="0"/>
            </a:endParaRPr>
          </a:p>
        </p:txBody>
      </p:sp>
      <p:sp>
        <p:nvSpPr>
          <p:cNvPr id="67" name="TextBox 60">
            <a:extLst>
              <a:ext uri="{FF2B5EF4-FFF2-40B4-BE49-F238E27FC236}">
                <a16:creationId xmlns:a16="http://schemas.microsoft.com/office/drawing/2014/main" id="{FD504FF5-AC9B-8465-B754-C42C037B8BD4}"/>
              </a:ext>
            </a:extLst>
          </p:cNvPr>
          <p:cNvSpPr txBox="1"/>
          <p:nvPr/>
        </p:nvSpPr>
        <p:spPr>
          <a:xfrm>
            <a:off x="4286002" y="2303885"/>
            <a:ext cx="120406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285AB"/>
                </a:solidFill>
                <a:effectLst/>
                <a:uLnTx/>
                <a:uFillTx/>
                <a:latin typeface="Lato"/>
                <a:ea typeface="+mn-ea"/>
                <a:cs typeface="Lato" panose="020F0502020204030203" pitchFamily="34" charset="0"/>
              </a:rPr>
              <a:t>Sectors</a:t>
            </a:r>
            <a:endParaRPr kumimoji="0" lang="tr-TR" sz="1600" b="0" i="0" u="none" strike="noStrike" kern="1200" cap="none" spc="0" normalizeH="0" baseline="0" noProof="0">
              <a:ln>
                <a:noFill/>
              </a:ln>
              <a:solidFill>
                <a:srgbClr val="6285AB"/>
              </a:solidFill>
              <a:effectLst/>
              <a:uLnTx/>
              <a:uFillTx/>
              <a:latin typeface="Lato"/>
              <a:ea typeface="+mn-ea"/>
              <a:cs typeface="Lato" panose="020F0502020204030203" pitchFamily="34" charset="0"/>
            </a:endParaRPr>
          </a:p>
        </p:txBody>
      </p:sp>
      <p:pic>
        <p:nvPicPr>
          <p:cNvPr id="68" name="Picture 53">
            <a:extLst>
              <a:ext uri="{FF2B5EF4-FFF2-40B4-BE49-F238E27FC236}">
                <a16:creationId xmlns:a16="http://schemas.microsoft.com/office/drawing/2014/main" id="{3E5CEDED-9DE0-EFA8-136F-A3957918EFDF}"/>
              </a:ext>
            </a:extLst>
          </p:cNvPr>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35022" y="1373794"/>
            <a:ext cx="685800" cy="525494"/>
          </a:xfrm>
          <a:prstGeom prst="rect">
            <a:avLst/>
          </a:prstGeom>
        </p:spPr>
      </p:pic>
      <p:sp>
        <p:nvSpPr>
          <p:cNvPr id="17" name="TextBox 60">
            <a:extLst>
              <a:ext uri="{FF2B5EF4-FFF2-40B4-BE49-F238E27FC236}">
                <a16:creationId xmlns:a16="http://schemas.microsoft.com/office/drawing/2014/main" id="{05812029-8B03-CCF1-093D-95C294B3007C}"/>
              </a:ext>
            </a:extLst>
          </p:cNvPr>
          <p:cNvSpPr txBox="1"/>
          <p:nvPr/>
        </p:nvSpPr>
        <p:spPr>
          <a:xfrm>
            <a:off x="5219834" y="5374146"/>
            <a:ext cx="12651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rPr>
              <a:t>5</a:t>
            </a:r>
            <a:endParaRPr kumimoji="0" lang="tr-TR" sz="2400" b="1" i="0"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endParaRPr>
          </a:p>
        </p:txBody>
      </p:sp>
      <p:sp>
        <p:nvSpPr>
          <p:cNvPr id="19" name="TextBox 60">
            <a:extLst>
              <a:ext uri="{FF2B5EF4-FFF2-40B4-BE49-F238E27FC236}">
                <a16:creationId xmlns:a16="http://schemas.microsoft.com/office/drawing/2014/main" id="{8093077D-249B-C88A-41DA-D471E04978C2}"/>
              </a:ext>
            </a:extLst>
          </p:cNvPr>
          <p:cNvSpPr txBox="1"/>
          <p:nvPr/>
        </p:nvSpPr>
        <p:spPr>
          <a:xfrm>
            <a:off x="5067613" y="5684925"/>
            <a:ext cx="1676243"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rPr>
              <a:t>Locomotives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rPr>
              <a:t>(to be delivered in 2025)</a:t>
            </a:r>
          </a:p>
        </p:txBody>
      </p:sp>
      <p:pic>
        <p:nvPicPr>
          <p:cNvPr id="20" name="Picture 65">
            <a:extLst>
              <a:ext uri="{FF2B5EF4-FFF2-40B4-BE49-F238E27FC236}">
                <a16:creationId xmlns:a16="http://schemas.microsoft.com/office/drawing/2014/main" id="{7C2BF0DB-DF36-1E78-A5CD-949E9FBB8BE7}"/>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53724" y="5061903"/>
            <a:ext cx="797350" cy="283059"/>
          </a:xfrm>
          <a:prstGeom prst="rect">
            <a:avLst/>
          </a:prstGeom>
        </p:spPr>
      </p:pic>
      <p:sp>
        <p:nvSpPr>
          <p:cNvPr id="21" name="TextBox 60">
            <a:extLst>
              <a:ext uri="{FF2B5EF4-FFF2-40B4-BE49-F238E27FC236}">
                <a16:creationId xmlns:a16="http://schemas.microsoft.com/office/drawing/2014/main" id="{AB10EB12-4640-DA8F-E817-117549AC9427}"/>
              </a:ext>
            </a:extLst>
          </p:cNvPr>
          <p:cNvSpPr txBox="1"/>
          <p:nvPr/>
        </p:nvSpPr>
        <p:spPr>
          <a:xfrm>
            <a:off x="3552666" y="3386536"/>
            <a:ext cx="269244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B2CA">
                    <a:lumMod val="75000"/>
                  </a:srgbClr>
                </a:solidFill>
                <a:effectLst/>
                <a:uLnTx/>
                <a:uFillTx/>
                <a:latin typeface="Lato"/>
                <a:ea typeface="+mn-ea"/>
                <a:cs typeface="Lato" panose="020F0502020204030203" pitchFamily="34" charset="0"/>
              </a:rPr>
              <a:t>433,000</a:t>
            </a:r>
            <a:r>
              <a:rPr kumimoji="0" lang="en-US" sz="1600" b="0" i="0" u="none" strike="noStrike" kern="1200" cap="none" spc="0" normalizeH="0" baseline="0" noProof="0" dirty="0">
                <a:ln>
                  <a:noFill/>
                </a:ln>
                <a:solidFill>
                  <a:srgbClr val="9CB2CA">
                    <a:lumMod val="75000"/>
                  </a:srgbClr>
                </a:solidFill>
                <a:effectLst/>
                <a:uLnTx/>
                <a:uFillTx/>
                <a:latin typeface="Lato"/>
                <a:ea typeface="+mn-ea"/>
                <a:cs typeface="Lato" panose="020F0502020204030203" pitchFamily="34" charset="0"/>
              </a:rPr>
              <a:t> </a:t>
            </a:r>
            <a:r>
              <a:rPr kumimoji="0" lang="en-US" sz="1600" b="1" i="0" u="none" strike="noStrike" kern="1200" cap="none" spc="0" normalizeH="0" baseline="0" noProof="0" dirty="0">
                <a:ln>
                  <a:noFill/>
                </a:ln>
                <a:solidFill>
                  <a:srgbClr val="9CB2CA">
                    <a:lumMod val="75000"/>
                  </a:srgbClr>
                </a:solidFill>
                <a:effectLst/>
                <a:uLnTx/>
                <a:uFillTx/>
                <a:latin typeface="Lato"/>
                <a:ea typeface="+mn-ea"/>
                <a:cs typeface="Lato" panose="020F0502020204030203" pitchFamily="34" charset="0"/>
              </a:rPr>
              <a:t>m²</a:t>
            </a:r>
            <a:r>
              <a:rPr kumimoji="0" lang="en-US" sz="1600" b="0" i="0" u="none" strike="noStrike" kern="1200" cap="none" spc="0" normalizeH="0" baseline="0" noProof="0" dirty="0">
                <a:ln>
                  <a:noFill/>
                </a:ln>
                <a:solidFill>
                  <a:srgbClr val="9CB2CA">
                    <a:lumMod val="75000"/>
                  </a:srgbClr>
                </a:solidFill>
                <a:effectLst/>
                <a:uLnTx/>
                <a:uFillTx/>
                <a:latin typeface="Lato"/>
                <a:ea typeface="+mn-ea"/>
                <a:cs typeface="Lato" panose="020F050202020403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9CB2CA">
                    <a:lumMod val="75000"/>
                  </a:srgbClr>
                </a:solidFill>
                <a:effectLst/>
                <a:uLnTx/>
                <a:uFillTx/>
                <a:latin typeface="Lato"/>
                <a:ea typeface="+mn-ea"/>
                <a:cs typeface="Lato" panose="020F0502020204030203" pitchFamily="34" charset="0"/>
              </a:rPr>
              <a:t>Storage Area</a:t>
            </a:r>
          </a:p>
        </p:txBody>
      </p:sp>
      <p:sp>
        <p:nvSpPr>
          <p:cNvPr id="36" name="TextBox 60">
            <a:extLst>
              <a:ext uri="{FF2B5EF4-FFF2-40B4-BE49-F238E27FC236}">
                <a16:creationId xmlns:a16="http://schemas.microsoft.com/office/drawing/2014/main" id="{9FBB4C76-0944-9AFD-C1DD-F1C37B1AE406}"/>
              </a:ext>
            </a:extLst>
          </p:cNvPr>
          <p:cNvSpPr txBox="1"/>
          <p:nvPr/>
        </p:nvSpPr>
        <p:spPr>
          <a:xfrm>
            <a:off x="7124575" y="3333605"/>
            <a:ext cx="167624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CB2CA">
                    <a:lumMod val="75000"/>
                  </a:srgbClr>
                </a:solidFill>
                <a:effectLst/>
                <a:uLnTx/>
                <a:uFillTx/>
                <a:latin typeface="Lato"/>
                <a:ea typeface="+mn-ea"/>
                <a:cs typeface="Lato" panose="020F0502020204030203" pitchFamily="34" charset="0"/>
              </a:rPr>
              <a:t>MARPORT</a:t>
            </a:r>
          </a:p>
          <a:p>
            <a:pPr algn="ctr">
              <a:defRPr/>
            </a:pPr>
            <a:r>
              <a:rPr kumimoji="0" lang="en-US" sz="1600" b="1" i="0" u="none" strike="noStrike" kern="1200" cap="none" spc="0" normalizeH="0" baseline="0" noProof="0" dirty="0">
                <a:ln>
                  <a:noFill/>
                </a:ln>
                <a:solidFill>
                  <a:srgbClr val="9CB2CA">
                    <a:lumMod val="75000"/>
                  </a:srgbClr>
                </a:solidFill>
                <a:effectLst/>
                <a:uLnTx/>
                <a:uFillTx/>
                <a:latin typeface="Lato"/>
                <a:ea typeface="+mn-ea"/>
                <a:cs typeface="Lato" panose="020F0502020204030203" pitchFamily="34" charset="0"/>
              </a:rPr>
              <a:t>AUTOPORT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9CB2CA">
                    <a:lumMod val="75000"/>
                  </a:srgbClr>
                </a:solidFill>
                <a:latin typeface="Lato"/>
                <a:cs typeface="Lato" panose="020F0502020204030203" pitchFamily="34" charset="0"/>
              </a:rPr>
              <a:t>RAILPORT LIMAR</a:t>
            </a:r>
            <a:br>
              <a:rPr lang="en-US" sz="1600" b="1" dirty="0">
                <a:solidFill>
                  <a:srgbClr val="9CB2CA">
                    <a:lumMod val="75000"/>
                  </a:srgbClr>
                </a:solidFill>
                <a:latin typeface="Lato"/>
                <a:cs typeface="Lato" panose="020F0502020204030203" pitchFamily="34" charset="0"/>
              </a:rPr>
            </a:br>
            <a:endParaRPr lang="en-US" sz="1600" b="1" dirty="0">
              <a:solidFill>
                <a:srgbClr val="9CB2CA">
                  <a:lumMod val="75000"/>
                </a:srgbClr>
              </a:solidFill>
              <a:latin typeface="Lato"/>
              <a:cs typeface="Lato" panose="020F0502020204030203" pitchFamily="34" charset="0"/>
            </a:endParaRPr>
          </a:p>
        </p:txBody>
      </p:sp>
      <p:pic>
        <p:nvPicPr>
          <p:cNvPr id="37" name="Picture 65" descr="Crane outline">
            <a:extLst>
              <a:ext uri="{FF2B5EF4-FFF2-40B4-BE49-F238E27FC236}">
                <a16:creationId xmlns:a16="http://schemas.microsoft.com/office/drawing/2014/main" id="{080DE304-3269-94F9-B802-544F32BF0F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474437" y="3365134"/>
            <a:ext cx="804067" cy="804067"/>
          </a:xfrm>
          <a:prstGeom prst="rect">
            <a:avLst/>
          </a:prstGeom>
        </p:spPr>
      </p:pic>
      <p:pic>
        <p:nvPicPr>
          <p:cNvPr id="12" name="Picture 65" descr="Warehouse with solid fill">
            <a:extLst>
              <a:ext uri="{FF2B5EF4-FFF2-40B4-BE49-F238E27FC236}">
                <a16:creationId xmlns:a16="http://schemas.microsoft.com/office/drawing/2014/main" id="{0A724934-EE19-8491-7403-8F04239A1F2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3373278" y="4108774"/>
            <a:ext cx="597514" cy="597514"/>
          </a:xfrm>
          <a:prstGeom prst="rect">
            <a:avLst/>
          </a:prstGeom>
        </p:spPr>
      </p:pic>
      <p:sp>
        <p:nvSpPr>
          <p:cNvPr id="13" name="TextBox 60">
            <a:extLst>
              <a:ext uri="{FF2B5EF4-FFF2-40B4-BE49-F238E27FC236}">
                <a16:creationId xmlns:a16="http://schemas.microsoft.com/office/drawing/2014/main" id="{BB96C705-0DE7-AF32-C62E-5DBE0AE905FE}"/>
              </a:ext>
            </a:extLst>
          </p:cNvPr>
          <p:cNvSpPr txBox="1"/>
          <p:nvPr/>
        </p:nvSpPr>
        <p:spPr>
          <a:xfrm>
            <a:off x="3574755" y="4260289"/>
            <a:ext cx="26924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rPr>
              <a:t>14</a:t>
            </a:r>
            <a:r>
              <a:rPr kumimoji="0" lang="en-US" sz="1600" b="0" i="0" u="none" strike="noStrike" kern="1200" cap="none" spc="0" normalizeH="0" baseline="0" noProof="0">
                <a:ln>
                  <a:noFill/>
                </a:ln>
                <a:solidFill>
                  <a:srgbClr val="9CB2CA">
                    <a:lumMod val="75000"/>
                  </a:srgbClr>
                </a:solidFill>
                <a:effectLst/>
                <a:uLnTx/>
                <a:uFillTx/>
                <a:latin typeface="Lato"/>
                <a:ea typeface="+mn-ea"/>
                <a:cs typeface="Lato" panose="020F0502020204030203" pitchFamily="34" charset="0"/>
              </a:rPr>
              <a:t> Warehouses</a:t>
            </a:r>
          </a:p>
        </p:txBody>
      </p:sp>
      <p:pic>
        <p:nvPicPr>
          <p:cNvPr id="14" name="Picture 65" descr="Box with solid fill">
            <a:extLst>
              <a:ext uri="{FF2B5EF4-FFF2-40B4-BE49-F238E27FC236}">
                <a16:creationId xmlns:a16="http://schemas.microsoft.com/office/drawing/2014/main" id="{D9993761-9883-7B89-7BB2-17BF9DDC621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3355808" y="3333605"/>
            <a:ext cx="597514" cy="597514"/>
          </a:xfrm>
          <a:prstGeom prst="rect">
            <a:avLst/>
          </a:prstGeom>
        </p:spPr>
      </p:pic>
      <p:sp>
        <p:nvSpPr>
          <p:cNvPr id="30" name="Rectangle 29">
            <a:extLst>
              <a:ext uri="{FF2B5EF4-FFF2-40B4-BE49-F238E27FC236}">
                <a16:creationId xmlns:a16="http://schemas.microsoft.com/office/drawing/2014/main" id="{70946F86-ED17-D609-71FA-910F21552D34}"/>
              </a:ext>
            </a:extLst>
          </p:cNvPr>
          <p:cNvSpPr/>
          <p:nvPr/>
        </p:nvSpPr>
        <p:spPr>
          <a:xfrm>
            <a:off x="9023432" y="2905508"/>
            <a:ext cx="2679535" cy="245950"/>
          </a:xfrm>
          <a:prstGeom prst="rect">
            <a:avLst/>
          </a:prstGeom>
          <a:solidFill>
            <a:srgbClr val="6285A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FFFFFF"/>
                </a:solidFill>
                <a:effectLst/>
                <a:uLnTx/>
                <a:uFillTx/>
                <a:latin typeface="Lato"/>
                <a:ea typeface="+mn-ea"/>
                <a:cs typeface="+mn-cs"/>
              </a:rPr>
              <a:t>AUTO DEALERSHIP</a:t>
            </a:r>
            <a:endParaRPr kumimoji="0" lang="en-GB" sz="1400" b="1" i="0" u="none" strike="noStrike" kern="1200" cap="none" spc="0" normalizeH="0" baseline="0" noProof="0">
              <a:ln>
                <a:noFill/>
              </a:ln>
              <a:solidFill>
                <a:srgbClr val="FFFFFF"/>
              </a:solidFill>
              <a:effectLst/>
              <a:uLnTx/>
              <a:uFillTx/>
              <a:latin typeface="Lato"/>
              <a:ea typeface="+mn-ea"/>
              <a:cs typeface="+mn-cs"/>
            </a:endParaRPr>
          </a:p>
        </p:txBody>
      </p:sp>
      <p:sp>
        <p:nvSpPr>
          <p:cNvPr id="6" name="Title 21">
            <a:extLst>
              <a:ext uri="{FF2B5EF4-FFF2-40B4-BE49-F238E27FC236}">
                <a16:creationId xmlns:a16="http://schemas.microsoft.com/office/drawing/2014/main" id="{90C24983-F57B-EF8C-CD3E-6EBF31B4351A}"/>
              </a:ext>
            </a:extLst>
          </p:cNvPr>
          <p:cNvSpPr txBox="1">
            <a:spLocks/>
          </p:cNvSpPr>
          <p:nvPr/>
        </p:nvSpPr>
        <p:spPr>
          <a:xfrm>
            <a:off x="387761" y="259292"/>
            <a:ext cx="10008622" cy="4834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t>Arkas </a:t>
            </a:r>
            <a:r>
              <a:rPr lang="tr-TR" sz="3200" dirty="0" err="1"/>
              <a:t>By</a:t>
            </a:r>
            <a:r>
              <a:rPr lang="tr-TR" sz="3200" dirty="0"/>
              <a:t> </a:t>
            </a:r>
            <a:r>
              <a:rPr lang="tr-TR" sz="3200" dirty="0" err="1"/>
              <a:t>Numbers</a:t>
            </a:r>
            <a:endParaRPr lang="en-GB" sz="3200" dirty="0"/>
          </a:p>
        </p:txBody>
      </p:sp>
      <p:pic>
        <p:nvPicPr>
          <p:cNvPr id="28" name="Picture 27" descr="A group of logos on a white background&#10;&#10;Description automatically generated">
            <a:extLst>
              <a:ext uri="{FF2B5EF4-FFF2-40B4-BE49-F238E27FC236}">
                <a16:creationId xmlns:a16="http://schemas.microsoft.com/office/drawing/2014/main" id="{57C143C4-A878-FF07-210C-25623AF7BB5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37319" y="3377581"/>
            <a:ext cx="2651760" cy="607937"/>
          </a:xfrm>
          <a:prstGeom prst="rect">
            <a:avLst/>
          </a:prstGeom>
        </p:spPr>
      </p:pic>
      <p:pic>
        <p:nvPicPr>
          <p:cNvPr id="7" name="Picture 6" descr="A blue and black text&#10;&#10;Description automatically generated">
            <a:extLst>
              <a:ext uri="{FF2B5EF4-FFF2-40B4-BE49-F238E27FC236}">
                <a16:creationId xmlns:a16="http://schemas.microsoft.com/office/drawing/2014/main" id="{3406E5B5-21DF-4234-8BB9-F22EB5BB9118}"/>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Tree>
    <p:extLst>
      <p:ext uri="{BB962C8B-B14F-4D97-AF65-F5344CB8AC3E}">
        <p14:creationId xmlns:p14="http://schemas.microsoft.com/office/powerpoint/2010/main" val="317550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E931D71-C551-ABAD-F26A-4EE752E7016A}"/>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grpSp>
        <p:nvGrpSpPr>
          <p:cNvPr id="40" name="Group 39">
            <a:extLst>
              <a:ext uri="{FF2B5EF4-FFF2-40B4-BE49-F238E27FC236}">
                <a16:creationId xmlns:a16="http://schemas.microsoft.com/office/drawing/2014/main" id="{FC346301-96C9-D054-C50E-006CE86582C5}"/>
              </a:ext>
            </a:extLst>
          </p:cNvPr>
          <p:cNvGrpSpPr/>
          <p:nvPr/>
        </p:nvGrpSpPr>
        <p:grpSpPr>
          <a:xfrm>
            <a:off x="479425" y="960968"/>
            <a:ext cx="958482" cy="70548"/>
            <a:chOff x="1373786" y="1322305"/>
            <a:chExt cx="958482" cy="70548"/>
          </a:xfrm>
        </p:grpSpPr>
        <p:sp>
          <p:nvSpPr>
            <p:cNvPr id="41" name="Oval 40">
              <a:extLst>
                <a:ext uri="{FF2B5EF4-FFF2-40B4-BE49-F238E27FC236}">
                  <a16:creationId xmlns:a16="http://schemas.microsoft.com/office/drawing/2014/main" id="{DF2E73B7-5EC6-245A-FD67-48120B0F1D47}"/>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a:p>
          </p:txBody>
        </p:sp>
        <p:sp>
          <p:nvSpPr>
            <p:cNvPr id="42" name="Oval 41">
              <a:extLst>
                <a:ext uri="{FF2B5EF4-FFF2-40B4-BE49-F238E27FC236}">
                  <a16:creationId xmlns:a16="http://schemas.microsoft.com/office/drawing/2014/main" id="{C444E895-6995-AC2E-69B7-D8AB94DD713E}"/>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a:p>
          </p:txBody>
        </p:sp>
        <p:sp>
          <p:nvSpPr>
            <p:cNvPr id="43" name="Oval 42">
              <a:extLst>
                <a:ext uri="{FF2B5EF4-FFF2-40B4-BE49-F238E27FC236}">
                  <a16:creationId xmlns:a16="http://schemas.microsoft.com/office/drawing/2014/main" id="{619E295F-0469-6F29-1095-2D450A5E7F4C}"/>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a:p>
          </p:txBody>
        </p:sp>
        <p:sp>
          <p:nvSpPr>
            <p:cNvPr id="44" name="Oval 43">
              <a:extLst>
                <a:ext uri="{FF2B5EF4-FFF2-40B4-BE49-F238E27FC236}">
                  <a16:creationId xmlns:a16="http://schemas.microsoft.com/office/drawing/2014/main" id="{E8A09D74-4AFA-A851-5B96-F5BEE0385C6C}"/>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a:p>
          </p:txBody>
        </p:sp>
        <p:sp>
          <p:nvSpPr>
            <p:cNvPr id="45" name="Oval 44">
              <a:extLst>
                <a:ext uri="{FF2B5EF4-FFF2-40B4-BE49-F238E27FC236}">
                  <a16:creationId xmlns:a16="http://schemas.microsoft.com/office/drawing/2014/main" id="{08D795A5-F00F-583D-0F32-2F1FC35FB889}"/>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a:p>
          </p:txBody>
        </p:sp>
      </p:grpSp>
      <p:sp>
        <p:nvSpPr>
          <p:cNvPr id="2" name="Rectangle 1">
            <a:extLst>
              <a:ext uri="{FF2B5EF4-FFF2-40B4-BE49-F238E27FC236}">
                <a16:creationId xmlns:a16="http://schemas.microsoft.com/office/drawing/2014/main" id="{E77E07F3-04A9-01BD-778B-07D3AAC412B6}"/>
              </a:ext>
            </a:extLst>
          </p:cNvPr>
          <p:cNvSpPr/>
          <p:nvPr/>
        </p:nvSpPr>
        <p:spPr>
          <a:xfrm>
            <a:off x="237028" y="2018090"/>
            <a:ext cx="1516497" cy="24595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lgn="ctr">
              <a:buFont typeface="Arial" panose="020B0604020202020204" pitchFamily="34" charset="0"/>
              <a:buNone/>
            </a:pPr>
            <a:r>
              <a:rPr lang="tr-TR" sz="800" b="1" dirty="0"/>
              <a:t>SHIPOWNERS &amp; SHIP MANAGEMENT </a:t>
            </a:r>
            <a:r>
              <a:rPr lang="tr-TR" sz="900" b="1" dirty="0"/>
              <a:t>SERVICES</a:t>
            </a:r>
            <a:endParaRPr lang="en-GB" sz="800" b="1" dirty="0"/>
          </a:p>
        </p:txBody>
      </p:sp>
      <p:sp>
        <p:nvSpPr>
          <p:cNvPr id="7" name="Rectangle 6">
            <a:extLst>
              <a:ext uri="{FF2B5EF4-FFF2-40B4-BE49-F238E27FC236}">
                <a16:creationId xmlns:a16="http://schemas.microsoft.com/office/drawing/2014/main" id="{859A7F1B-BFA0-DE6C-8DDE-A36798018095}"/>
              </a:ext>
            </a:extLst>
          </p:cNvPr>
          <p:cNvSpPr/>
          <p:nvPr/>
        </p:nvSpPr>
        <p:spPr>
          <a:xfrm>
            <a:off x="1901235" y="2011580"/>
            <a:ext cx="3087429" cy="24595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lgn="ctr">
              <a:buFont typeface="Arial" panose="020B0604020202020204" pitchFamily="34" charset="0"/>
              <a:buNone/>
            </a:pPr>
            <a:r>
              <a:rPr lang="tr-TR" sz="900" b="1"/>
              <a:t>AGENCY SERVICES</a:t>
            </a:r>
            <a:endParaRPr lang="en-GB" sz="900" b="1"/>
          </a:p>
        </p:txBody>
      </p:sp>
      <p:sp>
        <p:nvSpPr>
          <p:cNvPr id="8" name="Rectangle 7">
            <a:extLst>
              <a:ext uri="{FF2B5EF4-FFF2-40B4-BE49-F238E27FC236}">
                <a16:creationId xmlns:a16="http://schemas.microsoft.com/office/drawing/2014/main" id="{F2048F19-47F4-89BC-B11C-6EA3F4DE973A}"/>
              </a:ext>
            </a:extLst>
          </p:cNvPr>
          <p:cNvSpPr/>
          <p:nvPr/>
        </p:nvSpPr>
        <p:spPr>
          <a:xfrm>
            <a:off x="237026" y="1712059"/>
            <a:ext cx="4751639" cy="24595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lgn="ctr">
              <a:buFont typeface="Arial" panose="020B0604020202020204" pitchFamily="34" charset="0"/>
              <a:buNone/>
            </a:pPr>
            <a:r>
              <a:rPr lang="tr-TR" sz="900" b="1" dirty="0"/>
              <a:t>SHIPPING</a:t>
            </a:r>
            <a:endParaRPr lang="en-GB" sz="900" b="1" dirty="0"/>
          </a:p>
        </p:txBody>
      </p:sp>
      <p:sp>
        <p:nvSpPr>
          <p:cNvPr id="9" name="Rectangle 8">
            <a:extLst>
              <a:ext uri="{FF2B5EF4-FFF2-40B4-BE49-F238E27FC236}">
                <a16:creationId xmlns:a16="http://schemas.microsoft.com/office/drawing/2014/main" id="{3BF2DCA4-6F12-219F-2B21-E8E39F83F9A3}"/>
              </a:ext>
            </a:extLst>
          </p:cNvPr>
          <p:cNvSpPr/>
          <p:nvPr/>
        </p:nvSpPr>
        <p:spPr>
          <a:xfrm>
            <a:off x="1843738" y="5130735"/>
            <a:ext cx="3087428" cy="24595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lgn="ctr">
              <a:buFont typeface="Arial" panose="020B0604020202020204" pitchFamily="34" charset="0"/>
              <a:buNone/>
            </a:pPr>
            <a:r>
              <a:rPr lang="tr-TR" sz="900" b="1" dirty="0"/>
              <a:t>JOINT VENTURES and REPRESENTATIONS             </a:t>
            </a:r>
            <a:endParaRPr lang="en-GB" sz="900" b="1" dirty="0"/>
          </a:p>
        </p:txBody>
      </p:sp>
      <p:sp>
        <p:nvSpPr>
          <p:cNvPr id="10" name="Rectangle 9">
            <a:extLst>
              <a:ext uri="{FF2B5EF4-FFF2-40B4-BE49-F238E27FC236}">
                <a16:creationId xmlns:a16="http://schemas.microsoft.com/office/drawing/2014/main" id="{A018FD5A-97B7-1D90-72B8-A9AFAD045E3D}"/>
              </a:ext>
            </a:extLst>
          </p:cNvPr>
          <p:cNvSpPr/>
          <p:nvPr/>
        </p:nvSpPr>
        <p:spPr>
          <a:xfrm>
            <a:off x="5165575" y="1712059"/>
            <a:ext cx="1508190" cy="24595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lgn="ctr">
              <a:buFont typeface="Arial" panose="020B0604020202020204" pitchFamily="34" charset="0"/>
              <a:buNone/>
            </a:pPr>
            <a:r>
              <a:rPr lang="tr-TR" sz="900" b="1" dirty="0"/>
              <a:t>TERMINAL OPERATORS</a:t>
            </a:r>
            <a:endParaRPr lang="en-GB" sz="900" b="1" dirty="0"/>
          </a:p>
        </p:txBody>
      </p:sp>
      <p:sp>
        <p:nvSpPr>
          <p:cNvPr id="11" name="Rectangle 10">
            <a:extLst>
              <a:ext uri="{FF2B5EF4-FFF2-40B4-BE49-F238E27FC236}">
                <a16:creationId xmlns:a16="http://schemas.microsoft.com/office/drawing/2014/main" id="{46A9BEF7-F5EE-E4D6-1163-EDE2B03B5F85}"/>
              </a:ext>
            </a:extLst>
          </p:cNvPr>
          <p:cNvSpPr/>
          <p:nvPr/>
        </p:nvSpPr>
        <p:spPr>
          <a:xfrm>
            <a:off x="6847639" y="1712059"/>
            <a:ext cx="1769510" cy="24595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lgn="ctr">
              <a:buFont typeface="Arial" panose="020B0604020202020204" pitchFamily="34" charset="0"/>
              <a:buNone/>
            </a:pPr>
            <a:r>
              <a:rPr lang="tr-TR" sz="900" b="1" dirty="0"/>
              <a:t>LOGISTICS SERVICES</a:t>
            </a:r>
            <a:endParaRPr lang="en-GB" sz="900" b="1" dirty="0"/>
          </a:p>
        </p:txBody>
      </p:sp>
      <p:pic>
        <p:nvPicPr>
          <p:cNvPr id="30" name="Picture 3" descr="32_Arkpet_eng">
            <a:extLst>
              <a:ext uri="{FF2B5EF4-FFF2-40B4-BE49-F238E27FC236}">
                <a16:creationId xmlns:a16="http://schemas.microsoft.com/office/drawing/2014/main" id="{59B15495-80BC-260C-DFF0-A1BBB94E6AB5}"/>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805477" y="2806854"/>
            <a:ext cx="778693" cy="25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Z:\04 ÇALIŞMALAR\SUNUMLAR\ARKAS SUNUM TR ENG\sunum revize haziran2013\stillarser logo-01.jpg">
            <a:extLst>
              <a:ext uri="{FF2B5EF4-FFF2-40B4-BE49-F238E27FC236}">
                <a16:creationId xmlns:a16="http://schemas.microsoft.com/office/drawing/2014/main" id="{EF444C86-724C-A815-7B41-85071DEDFB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9436" y="2041152"/>
            <a:ext cx="494958" cy="22437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Y:\05 KURUM KİMLİĞİ\LOGOLAR\ARKAS LOGOLAR 2013\38_Arkas_Sigorta_eng.jpg">
            <a:extLst>
              <a:ext uri="{FF2B5EF4-FFF2-40B4-BE49-F238E27FC236}">
                <a16:creationId xmlns:a16="http://schemas.microsoft.com/office/drawing/2014/main" id="{9B7764A9-5705-9F8E-F8FD-402AA09763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8695" y="3168620"/>
            <a:ext cx="784671" cy="2511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33_Bimar_eng">
            <a:extLst>
              <a:ext uri="{FF2B5EF4-FFF2-40B4-BE49-F238E27FC236}">
                <a16:creationId xmlns:a16="http://schemas.microsoft.com/office/drawing/2014/main" id="{94DFA8D4-403D-531C-6C48-57255F04C14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3284" y="3496514"/>
            <a:ext cx="662284" cy="28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7" descr="35_Arkasair_eng">
            <a:extLst>
              <a:ext uri="{FF2B5EF4-FFF2-40B4-BE49-F238E27FC236}">
                <a16:creationId xmlns:a16="http://schemas.microsoft.com/office/drawing/2014/main" id="{FA06BDDD-9780-BF39-59B4-A404CA451338}"/>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6733" y="3904370"/>
            <a:ext cx="864199" cy="24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Logo&#10;&#10;Description automatically generated">
            <a:extLst>
              <a:ext uri="{FF2B5EF4-FFF2-40B4-BE49-F238E27FC236}">
                <a16:creationId xmlns:a16="http://schemas.microsoft.com/office/drawing/2014/main" id="{30AFFB18-E45D-68CF-A802-F2AB1D8830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861" y="2414545"/>
            <a:ext cx="450822" cy="337894"/>
          </a:xfrm>
          <a:prstGeom prst="rect">
            <a:avLst/>
          </a:prstGeom>
        </p:spPr>
      </p:pic>
      <p:pic>
        <p:nvPicPr>
          <p:cNvPr id="47" name="Picture 46" descr="Logo&#10;&#10;Description automatically generated">
            <a:extLst>
              <a:ext uri="{FF2B5EF4-FFF2-40B4-BE49-F238E27FC236}">
                <a16:creationId xmlns:a16="http://schemas.microsoft.com/office/drawing/2014/main" id="{2EBD3468-FE85-DB5E-65EC-43C96373D1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31237" y="3160912"/>
            <a:ext cx="689123" cy="337893"/>
          </a:xfrm>
          <a:prstGeom prst="rect">
            <a:avLst/>
          </a:prstGeom>
        </p:spPr>
      </p:pic>
      <p:pic>
        <p:nvPicPr>
          <p:cNvPr id="48" name="Picture 47" descr="Logo, company name&#10;&#10;Description automatically generated">
            <a:extLst>
              <a:ext uri="{FF2B5EF4-FFF2-40B4-BE49-F238E27FC236}">
                <a16:creationId xmlns:a16="http://schemas.microsoft.com/office/drawing/2014/main" id="{C0CA4F31-E510-8F6B-4985-BCE561F6DC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26710" y="2801068"/>
            <a:ext cx="499428" cy="311408"/>
          </a:xfrm>
          <a:prstGeom prst="rect">
            <a:avLst/>
          </a:prstGeom>
        </p:spPr>
      </p:pic>
      <p:pic>
        <p:nvPicPr>
          <p:cNvPr id="49" name="Picture 39" descr="20_Marport_eng">
            <a:extLst>
              <a:ext uri="{FF2B5EF4-FFF2-40B4-BE49-F238E27FC236}">
                <a16:creationId xmlns:a16="http://schemas.microsoft.com/office/drawing/2014/main" id="{6BD6FFB7-D8DA-C1F1-B5DD-3629741E2DA6}"/>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3566" y="2090670"/>
            <a:ext cx="1087304" cy="30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7" descr="21_Limar_eng">
            <a:extLst>
              <a:ext uri="{FF2B5EF4-FFF2-40B4-BE49-F238E27FC236}">
                <a16:creationId xmlns:a16="http://schemas.microsoft.com/office/drawing/2014/main" id="{2262F7CF-27B0-46A8-FAD9-84C7C40A48A2}"/>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31050" y="2492886"/>
            <a:ext cx="777240" cy="3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0" descr="22_Autoport_eng">
            <a:extLst>
              <a:ext uri="{FF2B5EF4-FFF2-40B4-BE49-F238E27FC236}">
                <a16:creationId xmlns:a16="http://schemas.microsoft.com/office/drawing/2014/main" id="{13671C64-3712-2E12-AB68-2CE31D65388A}"/>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26845" y="3015727"/>
            <a:ext cx="1188720" cy="27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6">
            <a:extLst>
              <a:ext uri="{FF2B5EF4-FFF2-40B4-BE49-F238E27FC236}">
                <a16:creationId xmlns:a16="http://schemas.microsoft.com/office/drawing/2014/main" id="{6E07C7CD-A740-B96E-C037-11464E996AE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513958" y="2379384"/>
            <a:ext cx="963047" cy="2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 name="Picture 15">
            <a:extLst>
              <a:ext uri="{FF2B5EF4-FFF2-40B4-BE49-F238E27FC236}">
                <a16:creationId xmlns:a16="http://schemas.microsoft.com/office/drawing/2014/main" id="{66AC2F2A-69A6-2CD9-CE2A-08D682845C7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524786" y="3349400"/>
            <a:ext cx="854963" cy="312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 name="Picture 59" descr="Logo&#10;&#10;Description automatically generated">
            <a:extLst>
              <a:ext uri="{FF2B5EF4-FFF2-40B4-BE49-F238E27FC236}">
                <a16:creationId xmlns:a16="http://schemas.microsoft.com/office/drawing/2014/main" id="{675D991B-DFBB-6D8B-25CF-05FF94D9DC3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96296" y="3483202"/>
            <a:ext cx="747853" cy="428503"/>
          </a:xfrm>
          <a:prstGeom prst="rect">
            <a:avLst/>
          </a:prstGeom>
        </p:spPr>
      </p:pic>
      <p:pic>
        <p:nvPicPr>
          <p:cNvPr id="62" name="Picture 175" descr="26_ArGu_eng">
            <a:extLst>
              <a:ext uri="{FF2B5EF4-FFF2-40B4-BE49-F238E27FC236}">
                <a16:creationId xmlns:a16="http://schemas.microsoft.com/office/drawing/2014/main" id="{C9A74F29-12DE-41DE-EA20-E2542ED5E497}"/>
              </a:ext>
            </a:extLst>
          </p:cNvPr>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9847" y="3552363"/>
            <a:ext cx="869912" cy="34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Resim 12">
            <a:extLst>
              <a:ext uri="{FF2B5EF4-FFF2-40B4-BE49-F238E27FC236}">
                <a16:creationId xmlns:a16="http://schemas.microsoft.com/office/drawing/2014/main" id="{9829FDED-3A4E-9A80-D594-5E3EDC3894DA}"/>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6938771" y="2153739"/>
            <a:ext cx="1585898" cy="284580"/>
          </a:xfrm>
          <a:prstGeom prst="rect">
            <a:avLst/>
          </a:prstGeom>
        </p:spPr>
      </p:pic>
      <p:pic>
        <p:nvPicPr>
          <p:cNvPr id="66" name="Picture 65" descr="Text&#10;&#10;Description automatically generated">
            <a:extLst>
              <a:ext uri="{FF2B5EF4-FFF2-40B4-BE49-F238E27FC236}">
                <a16:creationId xmlns:a16="http://schemas.microsoft.com/office/drawing/2014/main" id="{CD9F984F-8094-C9D1-F7B1-69F4E539ADA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356579" y="3505748"/>
            <a:ext cx="1097280" cy="296659"/>
          </a:xfrm>
          <a:prstGeom prst="rect">
            <a:avLst/>
          </a:prstGeom>
        </p:spPr>
      </p:pic>
      <p:pic>
        <p:nvPicPr>
          <p:cNvPr id="21" name="Picture 20" descr="A blue and white logo&#10;&#10;Description automatically generated with low confidence">
            <a:extLst>
              <a:ext uri="{FF2B5EF4-FFF2-40B4-BE49-F238E27FC236}">
                <a16:creationId xmlns:a16="http://schemas.microsoft.com/office/drawing/2014/main" id="{33C32DB5-3CBF-48CD-40F8-DE16443D24C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53916" y="2820361"/>
            <a:ext cx="1071306" cy="320581"/>
          </a:xfrm>
          <a:prstGeom prst="rect">
            <a:avLst/>
          </a:prstGeom>
        </p:spPr>
      </p:pic>
      <p:grpSp>
        <p:nvGrpSpPr>
          <p:cNvPr id="4" name="Group 3">
            <a:extLst>
              <a:ext uri="{FF2B5EF4-FFF2-40B4-BE49-F238E27FC236}">
                <a16:creationId xmlns:a16="http://schemas.microsoft.com/office/drawing/2014/main" id="{B44D0725-9C7B-FF7C-68CC-79051EE0287E}"/>
              </a:ext>
            </a:extLst>
          </p:cNvPr>
          <p:cNvGrpSpPr/>
          <p:nvPr/>
        </p:nvGrpSpPr>
        <p:grpSpPr>
          <a:xfrm>
            <a:off x="1532153" y="5526765"/>
            <a:ext cx="3597133" cy="990434"/>
            <a:chOff x="1763782" y="5471354"/>
            <a:chExt cx="3275369" cy="667515"/>
          </a:xfrm>
        </p:grpSpPr>
        <p:sp>
          <p:nvSpPr>
            <p:cNvPr id="19" name="Rectangle: Rounded Corners 18">
              <a:extLst>
                <a:ext uri="{FF2B5EF4-FFF2-40B4-BE49-F238E27FC236}">
                  <a16:creationId xmlns:a16="http://schemas.microsoft.com/office/drawing/2014/main" id="{472B3848-BC50-F524-C849-9CA95AA0F370}"/>
                </a:ext>
              </a:extLst>
            </p:cNvPr>
            <p:cNvSpPr/>
            <p:nvPr/>
          </p:nvSpPr>
          <p:spPr>
            <a:xfrm>
              <a:off x="1868638" y="5669110"/>
              <a:ext cx="3153272" cy="469759"/>
            </a:xfrm>
            <a:prstGeom prst="roundRect">
              <a:avLst>
                <a:gd name="adj" fmla="val 5676"/>
              </a:avLst>
            </a:prstGeom>
            <a:solidFill>
              <a:schemeClr val="bg1"/>
            </a:solidFill>
            <a:ln>
              <a:noFill/>
            </a:ln>
            <a:effectLst>
              <a:outerShdw blurRad="88900" dist="889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a:p>
          </p:txBody>
        </p:sp>
        <p:sp>
          <p:nvSpPr>
            <p:cNvPr id="38" name="Rectangle: Top Corners Rounded 37">
              <a:extLst>
                <a:ext uri="{FF2B5EF4-FFF2-40B4-BE49-F238E27FC236}">
                  <a16:creationId xmlns:a16="http://schemas.microsoft.com/office/drawing/2014/main" id="{9643F3F8-1806-85FA-3DD0-36D6E9F4E9D7}"/>
                </a:ext>
              </a:extLst>
            </p:cNvPr>
            <p:cNvSpPr/>
            <p:nvPr/>
          </p:nvSpPr>
          <p:spPr>
            <a:xfrm>
              <a:off x="1868638" y="5493627"/>
              <a:ext cx="3153272" cy="185792"/>
            </a:xfrm>
            <a:prstGeom prst="round2SameRect">
              <a:avLst/>
            </a:prstGeom>
            <a:solidFill>
              <a:schemeClr val="bg1"/>
            </a:solidFill>
            <a:ln w="3175">
              <a:solidFill>
                <a:schemeClr val="bg1">
                  <a:lumMod val="95000"/>
                </a:schemeClr>
              </a:solidFill>
            </a:ln>
            <a:effectLst>
              <a:outerShdw blurRad="88900" dist="88900" dir="5400000" algn="t"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a:p>
          </p:txBody>
        </p:sp>
        <p:sp>
          <p:nvSpPr>
            <p:cNvPr id="65" name="Rectangle 64">
              <a:extLst>
                <a:ext uri="{FF2B5EF4-FFF2-40B4-BE49-F238E27FC236}">
                  <a16:creationId xmlns:a16="http://schemas.microsoft.com/office/drawing/2014/main" id="{17659F95-F55D-B0F3-4D6C-0F57B74F89DC}"/>
                </a:ext>
              </a:extLst>
            </p:cNvPr>
            <p:cNvSpPr/>
            <p:nvPr/>
          </p:nvSpPr>
          <p:spPr>
            <a:xfrm>
              <a:off x="3853352" y="5883323"/>
              <a:ext cx="601560" cy="177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a:p>
          </p:txBody>
        </p:sp>
        <p:sp>
          <p:nvSpPr>
            <p:cNvPr id="67" name="Rectangle 66">
              <a:extLst>
                <a:ext uri="{FF2B5EF4-FFF2-40B4-BE49-F238E27FC236}">
                  <a16:creationId xmlns:a16="http://schemas.microsoft.com/office/drawing/2014/main" id="{A60D5B21-CA47-F148-0C32-3E5D09A30B8B}"/>
                </a:ext>
              </a:extLst>
            </p:cNvPr>
            <p:cNvSpPr/>
            <p:nvPr/>
          </p:nvSpPr>
          <p:spPr>
            <a:xfrm>
              <a:off x="3095471" y="5883323"/>
              <a:ext cx="747658" cy="177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a:p>
          </p:txBody>
        </p:sp>
        <p:sp>
          <p:nvSpPr>
            <p:cNvPr id="68" name="Rectangle 67">
              <a:extLst>
                <a:ext uri="{FF2B5EF4-FFF2-40B4-BE49-F238E27FC236}">
                  <a16:creationId xmlns:a16="http://schemas.microsoft.com/office/drawing/2014/main" id="{BE3C25EA-0972-D76E-8EF0-1D683A541C5C}"/>
                </a:ext>
              </a:extLst>
            </p:cNvPr>
            <p:cNvSpPr/>
            <p:nvPr/>
          </p:nvSpPr>
          <p:spPr>
            <a:xfrm>
              <a:off x="2347811" y="5882689"/>
              <a:ext cx="737436" cy="178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a:p>
          </p:txBody>
        </p:sp>
        <p:sp>
          <p:nvSpPr>
            <p:cNvPr id="69" name="Rectangle 68">
              <a:extLst>
                <a:ext uri="{FF2B5EF4-FFF2-40B4-BE49-F238E27FC236}">
                  <a16:creationId xmlns:a16="http://schemas.microsoft.com/office/drawing/2014/main" id="{86B550D5-8E9C-AB60-35DC-2DF808D8574D}"/>
                </a:ext>
              </a:extLst>
            </p:cNvPr>
            <p:cNvSpPr/>
            <p:nvPr/>
          </p:nvSpPr>
          <p:spPr>
            <a:xfrm>
              <a:off x="1895966" y="5883323"/>
              <a:ext cx="441621" cy="177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a:p>
          </p:txBody>
        </p:sp>
        <p:sp>
          <p:nvSpPr>
            <p:cNvPr id="70" name="Rectangle 69">
              <a:extLst>
                <a:ext uri="{FF2B5EF4-FFF2-40B4-BE49-F238E27FC236}">
                  <a16:creationId xmlns:a16="http://schemas.microsoft.com/office/drawing/2014/main" id="{88D37669-292D-61C9-D28F-4CD5E41BFCFD}"/>
                </a:ext>
              </a:extLst>
            </p:cNvPr>
            <p:cNvSpPr/>
            <p:nvPr/>
          </p:nvSpPr>
          <p:spPr>
            <a:xfrm>
              <a:off x="4465135" y="5883323"/>
              <a:ext cx="523946" cy="177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a:p>
          </p:txBody>
        </p:sp>
        <p:sp>
          <p:nvSpPr>
            <p:cNvPr id="72" name="Rectangle 71">
              <a:extLst>
                <a:ext uri="{FF2B5EF4-FFF2-40B4-BE49-F238E27FC236}">
                  <a16:creationId xmlns:a16="http://schemas.microsoft.com/office/drawing/2014/main" id="{7A2CAD60-AF58-B1CE-71B2-EF5DE2887147}"/>
                </a:ext>
              </a:extLst>
            </p:cNvPr>
            <p:cNvSpPr/>
            <p:nvPr/>
          </p:nvSpPr>
          <p:spPr>
            <a:xfrm>
              <a:off x="3853352" y="5745003"/>
              <a:ext cx="601560" cy="1277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a:p>
          </p:txBody>
        </p:sp>
        <p:sp>
          <p:nvSpPr>
            <p:cNvPr id="73" name="Rectangle 72">
              <a:extLst>
                <a:ext uri="{FF2B5EF4-FFF2-40B4-BE49-F238E27FC236}">
                  <a16:creationId xmlns:a16="http://schemas.microsoft.com/office/drawing/2014/main" id="{4B017D86-07C7-14EE-84FD-FDE6369CE029}"/>
                </a:ext>
              </a:extLst>
            </p:cNvPr>
            <p:cNvSpPr/>
            <p:nvPr/>
          </p:nvSpPr>
          <p:spPr>
            <a:xfrm>
              <a:off x="3095471" y="5745003"/>
              <a:ext cx="747658" cy="1277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a:p>
          </p:txBody>
        </p:sp>
        <p:sp>
          <p:nvSpPr>
            <p:cNvPr id="74" name="Rectangle 73">
              <a:extLst>
                <a:ext uri="{FF2B5EF4-FFF2-40B4-BE49-F238E27FC236}">
                  <a16:creationId xmlns:a16="http://schemas.microsoft.com/office/drawing/2014/main" id="{2806D5CD-BD5C-21EF-CA1D-C8C7C39A59C1}"/>
                </a:ext>
              </a:extLst>
            </p:cNvPr>
            <p:cNvSpPr/>
            <p:nvPr/>
          </p:nvSpPr>
          <p:spPr>
            <a:xfrm>
              <a:off x="2347811" y="5745003"/>
              <a:ext cx="737436" cy="1277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a:p>
          </p:txBody>
        </p:sp>
        <p:sp>
          <p:nvSpPr>
            <p:cNvPr id="75" name="Rectangle 74">
              <a:extLst>
                <a:ext uri="{FF2B5EF4-FFF2-40B4-BE49-F238E27FC236}">
                  <a16:creationId xmlns:a16="http://schemas.microsoft.com/office/drawing/2014/main" id="{9714593C-C35D-F281-2533-9EF705F833FC}"/>
                </a:ext>
              </a:extLst>
            </p:cNvPr>
            <p:cNvSpPr/>
            <p:nvPr/>
          </p:nvSpPr>
          <p:spPr>
            <a:xfrm>
              <a:off x="1895966" y="5745003"/>
              <a:ext cx="441621" cy="1277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a:p>
          </p:txBody>
        </p:sp>
        <p:pic>
          <p:nvPicPr>
            <p:cNvPr id="76" name="Picture 15" descr="Logo&#10;&#10;Description automatically generated">
              <a:extLst>
                <a:ext uri="{FF2B5EF4-FFF2-40B4-BE49-F238E27FC236}">
                  <a16:creationId xmlns:a16="http://schemas.microsoft.com/office/drawing/2014/main" id="{33EEF4FC-6432-1F28-4B1C-FC929733F68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144534" y="5554858"/>
              <a:ext cx="636153" cy="83495"/>
            </a:xfrm>
            <a:prstGeom prst="rect">
              <a:avLst/>
            </a:prstGeom>
          </p:spPr>
        </p:pic>
        <p:sp>
          <p:nvSpPr>
            <p:cNvPr id="77" name="Metin kutusu 19">
              <a:extLst>
                <a:ext uri="{FF2B5EF4-FFF2-40B4-BE49-F238E27FC236}">
                  <a16:creationId xmlns:a16="http://schemas.microsoft.com/office/drawing/2014/main" id="{32996717-5DDF-7C52-A41D-81533A252CBB}"/>
                </a:ext>
              </a:extLst>
            </p:cNvPr>
            <p:cNvSpPr txBox="1"/>
            <p:nvPr/>
          </p:nvSpPr>
          <p:spPr>
            <a:xfrm>
              <a:off x="2349017" y="5736078"/>
              <a:ext cx="747658" cy="145201"/>
            </a:xfrm>
            <a:prstGeom prst="rect">
              <a:avLst/>
            </a:prstGeom>
            <a:noFill/>
          </p:spPr>
          <p:txBody>
            <a:bodyPr wrap="square" rtlCol="0">
              <a:spAutoFit/>
            </a:bodyPr>
            <a:lstStyle/>
            <a:p>
              <a:pPr lvl="0" algn="ctr"/>
              <a:r>
                <a:rPr lang="tr-TR" sz="400" b="1" dirty="0">
                  <a:solidFill>
                    <a:schemeClr val="accent2"/>
                  </a:solidFill>
                </a:rPr>
                <a:t>Türkiye, </a:t>
              </a:r>
              <a:r>
                <a:rPr lang="en-US" sz="400" b="1" dirty="0">
                  <a:solidFill>
                    <a:schemeClr val="accent2"/>
                  </a:solidFill>
                </a:rPr>
                <a:t>Greece, Morocco, </a:t>
              </a:r>
              <a:r>
                <a:rPr lang="tr-TR" sz="400" b="1" dirty="0" err="1">
                  <a:solidFill>
                    <a:schemeClr val="accent2"/>
                  </a:solidFill>
                </a:rPr>
                <a:t>Ukraine</a:t>
              </a:r>
              <a:endParaRPr lang="tr-TR" sz="400" b="1" dirty="0">
                <a:solidFill>
                  <a:schemeClr val="accent2"/>
                </a:solidFill>
              </a:endParaRPr>
            </a:p>
          </p:txBody>
        </p:sp>
        <p:sp>
          <p:nvSpPr>
            <p:cNvPr id="78" name="Metin kutusu 19">
              <a:extLst>
                <a:ext uri="{FF2B5EF4-FFF2-40B4-BE49-F238E27FC236}">
                  <a16:creationId xmlns:a16="http://schemas.microsoft.com/office/drawing/2014/main" id="{8B9212D3-CF7D-BAB3-3090-84815D5EC996}"/>
                </a:ext>
              </a:extLst>
            </p:cNvPr>
            <p:cNvSpPr txBox="1"/>
            <p:nvPr/>
          </p:nvSpPr>
          <p:spPr>
            <a:xfrm>
              <a:off x="3256231" y="5753111"/>
              <a:ext cx="474142" cy="103715"/>
            </a:xfrm>
            <a:prstGeom prst="rect">
              <a:avLst/>
            </a:prstGeom>
            <a:noFill/>
          </p:spPr>
          <p:txBody>
            <a:bodyPr wrap="square" rtlCol="0">
              <a:spAutoFit/>
            </a:bodyPr>
            <a:lstStyle/>
            <a:p>
              <a:pPr lvl="0" algn="ctr"/>
              <a:r>
                <a:rPr lang="tr-TR" sz="400" b="1" dirty="0" err="1">
                  <a:solidFill>
                    <a:srgbClr val="253275"/>
                  </a:solidFill>
                </a:rPr>
                <a:t>Türkiy</a:t>
              </a:r>
              <a:r>
                <a:rPr lang="en-US" sz="400" b="1" dirty="0">
                  <a:solidFill>
                    <a:srgbClr val="253275"/>
                  </a:solidFill>
                </a:rPr>
                <a:t>e</a:t>
              </a:r>
              <a:endParaRPr lang="tr-TR" sz="400" b="1" dirty="0">
                <a:solidFill>
                  <a:srgbClr val="253275"/>
                </a:solidFill>
              </a:endParaRPr>
            </a:p>
          </p:txBody>
        </p:sp>
        <p:sp>
          <p:nvSpPr>
            <p:cNvPr id="79" name="Metin kutusu 19">
              <a:extLst>
                <a:ext uri="{FF2B5EF4-FFF2-40B4-BE49-F238E27FC236}">
                  <a16:creationId xmlns:a16="http://schemas.microsoft.com/office/drawing/2014/main" id="{8136AFD2-FE25-3F8E-22E7-C621DF464362}"/>
                </a:ext>
              </a:extLst>
            </p:cNvPr>
            <p:cNvSpPr txBox="1"/>
            <p:nvPr/>
          </p:nvSpPr>
          <p:spPr>
            <a:xfrm>
              <a:off x="3804348" y="5760453"/>
              <a:ext cx="694148" cy="103715"/>
            </a:xfrm>
            <a:prstGeom prst="rect">
              <a:avLst/>
            </a:prstGeom>
            <a:noFill/>
          </p:spPr>
          <p:txBody>
            <a:bodyPr wrap="square" rtlCol="0">
              <a:spAutoFit/>
            </a:bodyPr>
            <a:lstStyle/>
            <a:p>
              <a:pPr algn="ctr"/>
              <a:r>
                <a:rPr lang="tr-TR" sz="400" b="1" dirty="0">
                  <a:solidFill>
                    <a:schemeClr val="accent2"/>
                  </a:solidFill>
                </a:rPr>
                <a:t>Türkiye</a:t>
              </a:r>
              <a:r>
                <a:rPr lang="en-US" sz="400" b="1" dirty="0">
                  <a:solidFill>
                    <a:schemeClr val="accent2"/>
                  </a:solidFill>
                </a:rPr>
                <a:t>, Greece</a:t>
              </a:r>
              <a:endParaRPr lang="tr-TR" sz="400" b="1" dirty="0">
                <a:solidFill>
                  <a:schemeClr val="accent2"/>
                </a:solidFill>
              </a:endParaRPr>
            </a:p>
          </p:txBody>
        </p:sp>
        <p:sp>
          <p:nvSpPr>
            <p:cNvPr id="80" name="Metin kutusu 19">
              <a:extLst>
                <a:ext uri="{FF2B5EF4-FFF2-40B4-BE49-F238E27FC236}">
                  <a16:creationId xmlns:a16="http://schemas.microsoft.com/office/drawing/2014/main" id="{21C2CF4C-EB31-8112-4EE7-A41D83ABAD18}"/>
                </a:ext>
              </a:extLst>
            </p:cNvPr>
            <p:cNvSpPr txBox="1"/>
            <p:nvPr/>
          </p:nvSpPr>
          <p:spPr>
            <a:xfrm>
              <a:off x="2461948" y="5919849"/>
              <a:ext cx="495748" cy="103715"/>
            </a:xfrm>
            <a:prstGeom prst="rect">
              <a:avLst/>
            </a:prstGeom>
            <a:noFill/>
          </p:spPr>
          <p:txBody>
            <a:bodyPr wrap="square" rtlCol="0">
              <a:spAutoFit/>
            </a:bodyPr>
            <a:lstStyle/>
            <a:p>
              <a:pPr lvl="0" algn="ctr"/>
              <a:r>
                <a:rPr lang="tr-TR" sz="400" b="1" dirty="0" err="1">
                  <a:solidFill>
                    <a:schemeClr val="accent2"/>
                  </a:solidFill>
                </a:rPr>
                <a:t>Algeri</a:t>
              </a:r>
              <a:r>
                <a:rPr lang="en-US" sz="400" b="1" dirty="0">
                  <a:solidFill>
                    <a:schemeClr val="accent2"/>
                  </a:solidFill>
                </a:rPr>
                <a:t>a</a:t>
              </a:r>
              <a:endParaRPr lang="tr-TR" sz="400" b="1" dirty="0">
                <a:solidFill>
                  <a:schemeClr val="accent2"/>
                </a:solidFill>
              </a:endParaRPr>
            </a:p>
          </p:txBody>
        </p:sp>
        <p:sp>
          <p:nvSpPr>
            <p:cNvPr id="81" name="Metin kutusu 19">
              <a:extLst>
                <a:ext uri="{FF2B5EF4-FFF2-40B4-BE49-F238E27FC236}">
                  <a16:creationId xmlns:a16="http://schemas.microsoft.com/office/drawing/2014/main" id="{963A9AE8-2D09-97C4-85CC-6E196591DCFF}"/>
                </a:ext>
              </a:extLst>
            </p:cNvPr>
            <p:cNvSpPr txBox="1"/>
            <p:nvPr/>
          </p:nvSpPr>
          <p:spPr>
            <a:xfrm>
              <a:off x="2902485" y="5890626"/>
              <a:ext cx="1123829" cy="145201"/>
            </a:xfrm>
            <a:prstGeom prst="rect">
              <a:avLst/>
            </a:prstGeom>
            <a:noFill/>
          </p:spPr>
          <p:txBody>
            <a:bodyPr wrap="square" rtlCol="0">
              <a:spAutoFit/>
            </a:bodyPr>
            <a:lstStyle/>
            <a:p>
              <a:pPr algn="ctr"/>
              <a:r>
                <a:rPr lang="tr-TR" sz="400" b="1" dirty="0" err="1">
                  <a:solidFill>
                    <a:schemeClr val="accent2"/>
                  </a:solidFill>
                </a:rPr>
                <a:t>Greece</a:t>
              </a:r>
              <a:r>
                <a:rPr lang="en-US" sz="400" b="1" dirty="0">
                  <a:solidFill>
                    <a:schemeClr val="accent2"/>
                  </a:solidFill>
                </a:rPr>
                <a:t>, </a:t>
              </a:r>
              <a:r>
                <a:rPr lang="tr-TR" sz="400" b="1" dirty="0" err="1">
                  <a:solidFill>
                    <a:schemeClr val="accent2"/>
                  </a:solidFill>
                </a:rPr>
                <a:t>Morocco</a:t>
              </a:r>
              <a:r>
                <a:rPr lang="tr-TR" sz="400" b="1" dirty="0">
                  <a:solidFill>
                    <a:schemeClr val="accent2"/>
                  </a:solidFill>
                </a:rPr>
                <a:t>, </a:t>
              </a:r>
              <a:r>
                <a:rPr lang="tr-TR" sz="400" b="1" dirty="0" err="1">
                  <a:solidFill>
                    <a:schemeClr val="accent2"/>
                  </a:solidFill>
                </a:rPr>
                <a:t>Tunisia</a:t>
              </a:r>
              <a:r>
                <a:rPr lang="tr-TR" sz="400" b="1" dirty="0">
                  <a:solidFill>
                    <a:schemeClr val="accent2"/>
                  </a:solidFill>
                </a:rPr>
                <a:t>,</a:t>
              </a:r>
            </a:p>
            <a:p>
              <a:pPr algn="ctr"/>
              <a:r>
                <a:rPr lang="tr-TR" sz="400" b="1" dirty="0" err="1">
                  <a:solidFill>
                    <a:schemeClr val="accent2"/>
                  </a:solidFill>
                </a:rPr>
                <a:t>Liby</a:t>
              </a:r>
              <a:r>
                <a:rPr lang="en-US" sz="400" b="1" dirty="0">
                  <a:solidFill>
                    <a:schemeClr val="accent2"/>
                  </a:solidFill>
                </a:rPr>
                <a:t>a,</a:t>
              </a:r>
              <a:r>
                <a:rPr lang="tr-TR" sz="400" b="1" dirty="0">
                  <a:solidFill>
                    <a:schemeClr val="accent2"/>
                  </a:solidFill>
                </a:rPr>
                <a:t> </a:t>
              </a:r>
              <a:r>
                <a:rPr lang="tr-TR" sz="400" b="1" dirty="0" err="1">
                  <a:solidFill>
                    <a:schemeClr val="accent2"/>
                  </a:solidFill>
                </a:rPr>
                <a:t>Algeria</a:t>
              </a:r>
              <a:r>
                <a:rPr lang="tr-TR" sz="400" b="1" dirty="0">
                  <a:solidFill>
                    <a:schemeClr val="accent2"/>
                  </a:solidFill>
                </a:rPr>
                <a:t>, Georgia</a:t>
              </a:r>
            </a:p>
          </p:txBody>
        </p:sp>
        <p:sp>
          <p:nvSpPr>
            <p:cNvPr id="82" name="Metin kutusu 19">
              <a:extLst>
                <a:ext uri="{FF2B5EF4-FFF2-40B4-BE49-F238E27FC236}">
                  <a16:creationId xmlns:a16="http://schemas.microsoft.com/office/drawing/2014/main" id="{D938B63A-6C6B-24AE-9D5C-B928D4E63BC9}"/>
                </a:ext>
              </a:extLst>
            </p:cNvPr>
            <p:cNvSpPr txBox="1"/>
            <p:nvPr/>
          </p:nvSpPr>
          <p:spPr>
            <a:xfrm>
              <a:off x="4391924" y="5897483"/>
              <a:ext cx="647227" cy="145201"/>
            </a:xfrm>
            <a:prstGeom prst="rect">
              <a:avLst/>
            </a:prstGeom>
            <a:noFill/>
          </p:spPr>
          <p:txBody>
            <a:bodyPr wrap="square" rtlCol="0">
              <a:spAutoFit/>
            </a:bodyPr>
            <a:lstStyle/>
            <a:p>
              <a:pPr lvl="0" algn="ctr"/>
              <a:r>
                <a:rPr lang="tr-TR" sz="400" b="1" dirty="0">
                  <a:solidFill>
                    <a:schemeClr val="accent2"/>
                  </a:solidFill>
                </a:rPr>
                <a:t>Türkiye</a:t>
              </a:r>
              <a:r>
                <a:rPr lang="en-US" sz="400" b="1" dirty="0">
                  <a:solidFill>
                    <a:schemeClr val="accent2"/>
                  </a:solidFill>
                </a:rPr>
                <a:t>, </a:t>
              </a:r>
              <a:r>
                <a:rPr lang="tr-TR" sz="400" b="1" dirty="0" err="1">
                  <a:solidFill>
                    <a:schemeClr val="accent2"/>
                  </a:solidFill>
                </a:rPr>
                <a:t>Romania</a:t>
              </a:r>
              <a:r>
                <a:rPr lang="tr-TR" sz="400" b="1" dirty="0">
                  <a:solidFill>
                    <a:schemeClr val="accent2"/>
                  </a:solidFill>
                </a:rPr>
                <a:t>, </a:t>
              </a:r>
            </a:p>
            <a:p>
              <a:pPr lvl="0" algn="ctr"/>
              <a:r>
                <a:rPr lang="tr-TR" sz="400" b="1" dirty="0" err="1">
                  <a:solidFill>
                    <a:schemeClr val="accent2"/>
                  </a:solidFill>
                </a:rPr>
                <a:t>Ukrain</a:t>
              </a:r>
              <a:r>
                <a:rPr lang="en-US" sz="400" b="1" dirty="0">
                  <a:solidFill>
                    <a:schemeClr val="accent2"/>
                  </a:solidFill>
                </a:rPr>
                <a:t>e </a:t>
              </a:r>
              <a:endParaRPr lang="tr-TR" sz="400" b="1" dirty="0">
                <a:solidFill>
                  <a:schemeClr val="accent2"/>
                </a:solidFill>
              </a:endParaRPr>
            </a:p>
          </p:txBody>
        </p:sp>
        <p:sp>
          <p:nvSpPr>
            <p:cNvPr id="83" name="Metin kutusu 19">
              <a:extLst>
                <a:ext uri="{FF2B5EF4-FFF2-40B4-BE49-F238E27FC236}">
                  <a16:creationId xmlns:a16="http://schemas.microsoft.com/office/drawing/2014/main" id="{BAE0C90F-4B6B-B590-2E38-77185FE530F5}"/>
                </a:ext>
              </a:extLst>
            </p:cNvPr>
            <p:cNvSpPr txBox="1"/>
            <p:nvPr/>
          </p:nvSpPr>
          <p:spPr>
            <a:xfrm>
              <a:off x="3656398" y="5893140"/>
              <a:ext cx="1018973" cy="145201"/>
            </a:xfrm>
            <a:prstGeom prst="rect">
              <a:avLst/>
            </a:prstGeom>
            <a:noFill/>
          </p:spPr>
          <p:txBody>
            <a:bodyPr wrap="square" rtlCol="0">
              <a:spAutoFit/>
            </a:bodyPr>
            <a:lstStyle/>
            <a:p>
              <a:pPr lvl="0" algn="ctr"/>
              <a:r>
                <a:rPr lang="tr-TR" sz="400" b="1" dirty="0" err="1">
                  <a:solidFill>
                    <a:schemeClr val="accent2"/>
                  </a:solidFill>
                </a:rPr>
                <a:t>Bulgaria</a:t>
              </a:r>
              <a:r>
                <a:rPr lang="tr-TR" sz="400" b="1" dirty="0">
                  <a:solidFill>
                    <a:schemeClr val="accent2"/>
                  </a:solidFill>
                </a:rPr>
                <a:t>, </a:t>
              </a:r>
              <a:r>
                <a:rPr lang="tr-TR" sz="400" b="1" dirty="0" err="1">
                  <a:solidFill>
                    <a:schemeClr val="accent2"/>
                  </a:solidFill>
                </a:rPr>
                <a:t>Romania</a:t>
              </a:r>
              <a:r>
                <a:rPr lang="tr-TR" sz="400" b="1" dirty="0">
                  <a:solidFill>
                    <a:schemeClr val="accent2"/>
                  </a:solidFill>
                </a:rPr>
                <a:t>, </a:t>
              </a:r>
            </a:p>
            <a:p>
              <a:pPr lvl="0" algn="ctr"/>
              <a:r>
                <a:rPr lang="tr-TR" sz="400" b="1" dirty="0" err="1">
                  <a:solidFill>
                    <a:schemeClr val="accent2"/>
                  </a:solidFill>
                </a:rPr>
                <a:t>Ukraine</a:t>
              </a:r>
              <a:r>
                <a:rPr lang="tr-TR" sz="400" b="1" dirty="0">
                  <a:solidFill>
                    <a:schemeClr val="accent2"/>
                  </a:solidFill>
                </a:rPr>
                <a:t>, </a:t>
              </a:r>
              <a:r>
                <a:rPr lang="tr-TR" sz="400" b="1" dirty="0" err="1">
                  <a:solidFill>
                    <a:schemeClr val="accent2"/>
                  </a:solidFill>
                </a:rPr>
                <a:t>Russia</a:t>
              </a:r>
              <a:r>
                <a:rPr lang="tr-TR" sz="400" b="1" dirty="0">
                  <a:solidFill>
                    <a:schemeClr val="accent2"/>
                  </a:solidFill>
                </a:rPr>
                <a:t>, </a:t>
              </a:r>
              <a:r>
                <a:rPr lang="tr-TR" sz="400" b="1" dirty="0" err="1">
                  <a:solidFill>
                    <a:schemeClr val="accent2"/>
                  </a:solidFill>
                </a:rPr>
                <a:t>Georgi</a:t>
              </a:r>
              <a:r>
                <a:rPr lang="en-US" sz="400" b="1" dirty="0">
                  <a:solidFill>
                    <a:schemeClr val="accent2"/>
                  </a:solidFill>
                </a:rPr>
                <a:t>a</a:t>
              </a:r>
              <a:endParaRPr lang="tr-TR" sz="400" b="1" dirty="0">
                <a:solidFill>
                  <a:schemeClr val="accent2"/>
                </a:solidFill>
              </a:endParaRPr>
            </a:p>
          </p:txBody>
        </p:sp>
        <p:sp>
          <p:nvSpPr>
            <p:cNvPr id="84" name="TextBox 83">
              <a:extLst>
                <a:ext uri="{FF2B5EF4-FFF2-40B4-BE49-F238E27FC236}">
                  <a16:creationId xmlns:a16="http://schemas.microsoft.com/office/drawing/2014/main" id="{CB48002B-F04F-8A60-0705-AB58F5D68A02}"/>
                </a:ext>
              </a:extLst>
            </p:cNvPr>
            <p:cNvSpPr txBox="1"/>
            <p:nvPr/>
          </p:nvSpPr>
          <p:spPr>
            <a:xfrm>
              <a:off x="1797792" y="5745524"/>
              <a:ext cx="625519" cy="103715"/>
            </a:xfrm>
            <a:prstGeom prst="rect">
              <a:avLst/>
            </a:prstGeom>
            <a:noFill/>
          </p:spPr>
          <p:txBody>
            <a:bodyPr wrap="square">
              <a:spAutoFit/>
            </a:bodyPr>
            <a:lstStyle/>
            <a:p>
              <a:pPr marL="0" indent="0" algn="ctr">
                <a:buFont typeface="Arial" panose="020B0604020202020204" pitchFamily="34" charset="0"/>
                <a:buNone/>
              </a:pPr>
              <a:r>
                <a:rPr lang="tr-TR" sz="400" b="1" dirty="0">
                  <a:solidFill>
                    <a:schemeClr val="accent2"/>
                  </a:solidFill>
                </a:rPr>
                <a:t>JOINT VENTURE</a:t>
              </a:r>
              <a:r>
                <a:rPr lang="en-US" sz="400" b="1" dirty="0">
                  <a:solidFill>
                    <a:schemeClr val="accent2"/>
                  </a:solidFill>
                </a:rPr>
                <a:t>S</a:t>
              </a:r>
              <a:endParaRPr lang="en-GB" sz="400" b="1" dirty="0">
                <a:solidFill>
                  <a:schemeClr val="accent2"/>
                </a:solidFill>
              </a:endParaRPr>
            </a:p>
          </p:txBody>
        </p:sp>
        <p:sp>
          <p:nvSpPr>
            <p:cNvPr id="85" name="TextBox 84">
              <a:extLst>
                <a:ext uri="{FF2B5EF4-FFF2-40B4-BE49-F238E27FC236}">
                  <a16:creationId xmlns:a16="http://schemas.microsoft.com/office/drawing/2014/main" id="{28506206-92D1-BD39-3A4E-2F9F63C732D0}"/>
                </a:ext>
              </a:extLst>
            </p:cNvPr>
            <p:cNvSpPr txBox="1"/>
            <p:nvPr/>
          </p:nvSpPr>
          <p:spPr>
            <a:xfrm>
              <a:off x="1763782" y="5915343"/>
              <a:ext cx="693538" cy="103715"/>
            </a:xfrm>
            <a:prstGeom prst="rect">
              <a:avLst/>
            </a:prstGeom>
            <a:noFill/>
          </p:spPr>
          <p:txBody>
            <a:bodyPr wrap="square">
              <a:spAutoFit/>
            </a:bodyPr>
            <a:lstStyle/>
            <a:p>
              <a:pPr marL="0" indent="0" algn="ctr">
                <a:buFont typeface="Arial" panose="020B0604020202020204" pitchFamily="34" charset="0"/>
                <a:buNone/>
              </a:pPr>
              <a:r>
                <a:rPr lang="tr-TR" sz="400" b="1" dirty="0">
                  <a:solidFill>
                    <a:schemeClr val="accent2"/>
                  </a:solidFill>
                </a:rPr>
                <a:t>AGENCIE</a:t>
              </a:r>
              <a:r>
                <a:rPr lang="en-US" sz="400" b="1" dirty="0">
                  <a:solidFill>
                    <a:schemeClr val="accent2"/>
                  </a:solidFill>
                </a:rPr>
                <a:t>S</a:t>
              </a:r>
              <a:endParaRPr lang="en-GB" sz="400" b="1" dirty="0">
                <a:solidFill>
                  <a:schemeClr val="accent2"/>
                </a:solidFill>
              </a:endParaRPr>
            </a:p>
          </p:txBody>
        </p:sp>
        <p:sp>
          <p:nvSpPr>
            <p:cNvPr id="86" name="Rectangle 85">
              <a:extLst>
                <a:ext uri="{FF2B5EF4-FFF2-40B4-BE49-F238E27FC236}">
                  <a16:creationId xmlns:a16="http://schemas.microsoft.com/office/drawing/2014/main" id="{EEAD1FBD-0D6B-2008-7727-11652B5F28C2}"/>
                </a:ext>
              </a:extLst>
            </p:cNvPr>
            <p:cNvSpPr/>
            <p:nvPr/>
          </p:nvSpPr>
          <p:spPr>
            <a:xfrm>
              <a:off x="4465136" y="5745003"/>
              <a:ext cx="523946" cy="1277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a:p>
          </p:txBody>
        </p:sp>
        <p:pic>
          <p:nvPicPr>
            <p:cNvPr id="87" name="Picture 86" descr="Logo&#10;&#10;Description automatically generated">
              <a:extLst>
                <a:ext uri="{FF2B5EF4-FFF2-40B4-BE49-F238E27FC236}">
                  <a16:creationId xmlns:a16="http://schemas.microsoft.com/office/drawing/2014/main" id="{87D73C8A-A849-8911-68BE-43AECA37B68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342988" y="5534929"/>
              <a:ext cx="664765" cy="102245"/>
            </a:xfrm>
            <a:prstGeom prst="rect">
              <a:avLst/>
            </a:prstGeom>
          </p:spPr>
        </p:pic>
        <p:pic>
          <p:nvPicPr>
            <p:cNvPr id="88" name="Picture 87" descr="Text&#10;&#10;Description automatically generated">
              <a:extLst>
                <a:ext uri="{FF2B5EF4-FFF2-40B4-BE49-F238E27FC236}">
                  <a16:creationId xmlns:a16="http://schemas.microsoft.com/office/drawing/2014/main" id="{627EE1F6-5C1F-4EC4-FDF2-49F9B669D40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849562" y="5471354"/>
              <a:ext cx="578287" cy="226797"/>
            </a:xfrm>
            <a:prstGeom prst="rect">
              <a:avLst/>
            </a:prstGeom>
          </p:spPr>
        </p:pic>
        <p:pic>
          <p:nvPicPr>
            <p:cNvPr id="89" name="Picture 88" descr="Logo&#10;&#10;Description automatically generated">
              <a:extLst>
                <a:ext uri="{FF2B5EF4-FFF2-40B4-BE49-F238E27FC236}">
                  <a16:creationId xmlns:a16="http://schemas.microsoft.com/office/drawing/2014/main" id="{46E89F67-855D-918F-F0DE-3795E4257F0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454540" y="5485518"/>
              <a:ext cx="539242" cy="237323"/>
            </a:xfrm>
            <a:prstGeom prst="rect">
              <a:avLst/>
            </a:prstGeom>
          </p:spPr>
        </p:pic>
      </p:grpSp>
      <p:grpSp>
        <p:nvGrpSpPr>
          <p:cNvPr id="161" name="Group 160">
            <a:extLst>
              <a:ext uri="{FF2B5EF4-FFF2-40B4-BE49-F238E27FC236}">
                <a16:creationId xmlns:a16="http://schemas.microsoft.com/office/drawing/2014/main" id="{7ADB99D3-6E22-3F35-E667-03EC6E71019E}"/>
              </a:ext>
            </a:extLst>
          </p:cNvPr>
          <p:cNvGrpSpPr/>
          <p:nvPr/>
        </p:nvGrpSpPr>
        <p:grpSpPr>
          <a:xfrm>
            <a:off x="1788883" y="2318610"/>
            <a:ext cx="3345266" cy="2410822"/>
            <a:chOff x="1788883" y="2318610"/>
            <a:chExt cx="3345266" cy="2410822"/>
          </a:xfrm>
        </p:grpSpPr>
        <p:pic>
          <p:nvPicPr>
            <p:cNvPr id="93" name="Picture 92" descr="Logo&#10;&#10;Description automatically generated">
              <a:extLst>
                <a:ext uri="{FF2B5EF4-FFF2-40B4-BE49-F238E27FC236}">
                  <a16:creationId xmlns:a16="http://schemas.microsoft.com/office/drawing/2014/main" id="{C422ABC5-CC0F-8164-2DB6-6AB6790453E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820706" y="2791001"/>
              <a:ext cx="669584" cy="287363"/>
            </a:xfrm>
            <a:prstGeom prst="rect">
              <a:avLst/>
            </a:prstGeom>
          </p:spPr>
        </p:pic>
        <p:pic>
          <p:nvPicPr>
            <p:cNvPr id="95" name="Picture 94" descr="Logo&#10;&#10;Description automatically generated">
              <a:extLst>
                <a:ext uri="{FF2B5EF4-FFF2-40B4-BE49-F238E27FC236}">
                  <a16:creationId xmlns:a16="http://schemas.microsoft.com/office/drawing/2014/main" id="{DACB4BED-35E1-4405-BDA6-0321391ADF4A}"/>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663412" y="2787902"/>
              <a:ext cx="637532" cy="270618"/>
            </a:xfrm>
            <a:prstGeom prst="rect">
              <a:avLst/>
            </a:prstGeom>
          </p:spPr>
        </p:pic>
        <p:pic>
          <p:nvPicPr>
            <p:cNvPr id="97" name="Picture 96" descr="Text, logo&#10;&#10;Description automatically generated">
              <a:extLst>
                <a:ext uri="{FF2B5EF4-FFF2-40B4-BE49-F238E27FC236}">
                  <a16:creationId xmlns:a16="http://schemas.microsoft.com/office/drawing/2014/main" id="{4F9C841C-DE51-9E2A-22A0-172A905BB5EB}"/>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475950" y="2762364"/>
              <a:ext cx="675473" cy="305722"/>
            </a:xfrm>
            <a:prstGeom prst="rect">
              <a:avLst/>
            </a:prstGeom>
          </p:spPr>
        </p:pic>
        <p:pic>
          <p:nvPicPr>
            <p:cNvPr id="99" name="Picture 98" descr="Logo&#10;&#10;Description automatically generated">
              <a:extLst>
                <a:ext uri="{FF2B5EF4-FFF2-40B4-BE49-F238E27FC236}">
                  <a16:creationId xmlns:a16="http://schemas.microsoft.com/office/drawing/2014/main" id="{197035CD-ECB8-ABC9-AD3E-413A45B9875D}"/>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280645" y="2784574"/>
              <a:ext cx="656626" cy="283512"/>
            </a:xfrm>
            <a:prstGeom prst="rect">
              <a:avLst/>
            </a:prstGeom>
          </p:spPr>
        </p:pic>
        <p:pic>
          <p:nvPicPr>
            <p:cNvPr id="101" name="Picture 100" descr="Text, logo&#10;&#10;Description automatically generated">
              <a:extLst>
                <a:ext uri="{FF2B5EF4-FFF2-40B4-BE49-F238E27FC236}">
                  <a16:creationId xmlns:a16="http://schemas.microsoft.com/office/drawing/2014/main" id="{F56CA6B0-4894-2027-207E-A95F2EEAA6BE}"/>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831409" y="3198957"/>
              <a:ext cx="832003" cy="328468"/>
            </a:xfrm>
            <a:prstGeom prst="rect">
              <a:avLst/>
            </a:prstGeom>
          </p:spPr>
        </p:pic>
        <p:pic>
          <p:nvPicPr>
            <p:cNvPr id="103" name="Picture 102" descr="Text, logo&#10;&#10;Description automatically generated">
              <a:extLst>
                <a:ext uri="{FF2B5EF4-FFF2-40B4-BE49-F238E27FC236}">
                  <a16:creationId xmlns:a16="http://schemas.microsoft.com/office/drawing/2014/main" id="{80BE78CE-A2AF-57BB-D962-75A07A30E9D3}"/>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625023" y="3196572"/>
              <a:ext cx="751675" cy="328467"/>
            </a:xfrm>
            <a:prstGeom prst="rect">
              <a:avLst/>
            </a:prstGeom>
          </p:spPr>
        </p:pic>
        <p:pic>
          <p:nvPicPr>
            <p:cNvPr id="124" name="Picture 123" descr="Logo&#10;&#10;Description automatically generated">
              <a:extLst>
                <a:ext uri="{FF2B5EF4-FFF2-40B4-BE49-F238E27FC236}">
                  <a16:creationId xmlns:a16="http://schemas.microsoft.com/office/drawing/2014/main" id="{2B103D7B-F73B-4FAB-97B6-A18D542F6866}"/>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475949" y="3206776"/>
              <a:ext cx="675473" cy="305018"/>
            </a:xfrm>
            <a:prstGeom prst="rect">
              <a:avLst/>
            </a:prstGeom>
          </p:spPr>
        </p:pic>
        <p:pic>
          <p:nvPicPr>
            <p:cNvPr id="126" name="Picture 125" descr="Logo&#10;&#10;Description automatically generated">
              <a:extLst>
                <a:ext uri="{FF2B5EF4-FFF2-40B4-BE49-F238E27FC236}">
                  <a16:creationId xmlns:a16="http://schemas.microsoft.com/office/drawing/2014/main" id="{B8B79E68-8381-0BFB-2FBE-03F8F0E474AA}"/>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252119" y="3194396"/>
              <a:ext cx="719929" cy="328468"/>
            </a:xfrm>
            <a:prstGeom prst="rect">
              <a:avLst/>
            </a:prstGeom>
          </p:spPr>
        </p:pic>
        <p:pic>
          <p:nvPicPr>
            <p:cNvPr id="130" name="Picture 129" descr="Logo&#10;&#10;Description automatically generated">
              <a:extLst>
                <a:ext uri="{FF2B5EF4-FFF2-40B4-BE49-F238E27FC236}">
                  <a16:creationId xmlns:a16="http://schemas.microsoft.com/office/drawing/2014/main" id="{A37B9550-F8AB-B0C6-3D86-56497286DEA3}"/>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789957" y="3612186"/>
              <a:ext cx="778323" cy="384702"/>
            </a:xfrm>
            <a:prstGeom prst="rect">
              <a:avLst/>
            </a:prstGeom>
          </p:spPr>
        </p:pic>
        <p:pic>
          <p:nvPicPr>
            <p:cNvPr id="132" name="Picture 131" descr="Logo&#10;&#10;Description automatically generated">
              <a:extLst>
                <a:ext uri="{FF2B5EF4-FFF2-40B4-BE49-F238E27FC236}">
                  <a16:creationId xmlns:a16="http://schemas.microsoft.com/office/drawing/2014/main" id="{C06C3C6F-1746-7505-FCA9-9068B32AF128}"/>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2655250" y="3627407"/>
              <a:ext cx="662453" cy="328466"/>
            </a:xfrm>
            <a:prstGeom prst="rect">
              <a:avLst/>
            </a:prstGeom>
          </p:spPr>
        </p:pic>
        <p:pic>
          <p:nvPicPr>
            <p:cNvPr id="134" name="Picture 133" descr="Text, logo&#10;&#10;Description automatically generated">
              <a:extLst>
                <a:ext uri="{FF2B5EF4-FFF2-40B4-BE49-F238E27FC236}">
                  <a16:creationId xmlns:a16="http://schemas.microsoft.com/office/drawing/2014/main" id="{80DBAA90-413D-3255-AFCA-966DC9BCD45B}"/>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459426" y="3592740"/>
              <a:ext cx="712173" cy="363134"/>
            </a:xfrm>
            <a:prstGeom prst="rect">
              <a:avLst/>
            </a:prstGeom>
          </p:spPr>
        </p:pic>
        <p:pic>
          <p:nvPicPr>
            <p:cNvPr id="136" name="Picture 135" descr="Logo&#10;&#10;Description automatically generated">
              <a:extLst>
                <a:ext uri="{FF2B5EF4-FFF2-40B4-BE49-F238E27FC236}">
                  <a16:creationId xmlns:a16="http://schemas.microsoft.com/office/drawing/2014/main" id="{B333F0D5-E811-6C27-1AB3-1E556F77513B}"/>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261187" y="3642938"/>
              <a:ext cx="669979" cy="318938"/>
            </a:xfrm>
            <a:prstGeom prst="rect">
              <a:avLst/>
            </a:prstGeom>
          </p:spPr>
        </p:pic>
        <p:pic>
          <p:nvPicPr>
            <p:cNvPr id="138" name="Picture 137" descr="Logo&#10;&#10;Description automatically generated">
              <a:extLst>
                <a:ext uri="{FF2B5EF4-FFF2-40B4-BE49-F238E27FC236}">
                  <a16:creationId xmlns:a16="http://schemas.microsoft.com/office/drawing/2014/main" id="{E762F421-168D-2861-0A35-78C4A93C6CB5}"/>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2631900" y="2345064"/>
              <a:ext cx="675921" cy="321767"/>
            </a:xfrm>
            <a:prstGeom prst="rect">
              <a:avLst/>
            </a:prstGeom>
          </p:spPr>
        </p:pic>
        <p:pic>
          <p:nvPicPr>
            <p:cNvPr id="140" name="Picture 139" descr="Logo&#10;&#10;Description automatically generated">
              <a:extLst>
                <a:ext uri="{FF2B5EF4-FFF2-40B4-BE49-F238E27FC236}">
                  <a16:creationId xmlns:a16="http://schemas.microsoft.com/office/drawing/2014/main" id="{822347B1-0F58-42E6-19AA-13DA8881E1E6}"/>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442811" y="2341200"/>
              <a:ext cx="712173" cy="331976"/>
            </a:xfrm>
            <a:prstGeom prst="rect">
              <a:avLst/>
            </a:prstGeom>
          </p:spPr>
        </p:pic>
        <p:pic>
          <p:nvPicPr>
            <p:cNvPr id="142" name="Picture 141" descr="Logo&#10;&#10;Description automatically generated">
              <a:extLst>
                <a:ext uri="{FF2B5EF4-FFF2-40B4-BE49-F238E27FC236}">
                  <a16:creationId xmlns:a16="http://schemas.microsoft.com/office/drawing/2014/main" id="{6C437BF8-4212-D5A4-CDA9-5D8DCE8F75CF}"/>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4259584" y="2332737"/>
              <a:ext cx="692187" cy="346094"/>
            </a:xfrm>
            <a:prstGeom prst="rect">
              <a:avLst/>
            </a:prstGeom>
          </p:spPr>
        </p:pic>
        <p:pic>
          <p:nvPicPr>
            <p:cNvPr id="144" name="Picture 143" descr="Text, logo&#10;&#10;Description automatically generated">
              <a:extLst>
                <a:ext uri="{FF2B5EF4-FFF2-40B4-BE49-F238E27FC236}">
                  <a16:creationId xmlns:a16="http://schemas.microsoft.com/office/drawing/2014/main" id="{F35AC804-B6D4-B4F8-4DC8-925343D0D942}"/>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792342" y="4052066"/>
              <a:ext cx="713501" cy="340771"/>
            </a:xfrm>
            <a:prstGeom prst="rect">
              <a:avLst/>
            </a:prstGeom>
          </p:spPr>
        </p:pic>
        <p:pic>
          <p:nvPicPr>
            <p:cNvPr id="146" name="Picture 145" descr="Logo&#10;&#10;Description automatically generated">
              <a:extLst>
                <a:ext uri="{FF2B5EF4-FFF2-40B4-BE49-F238E27FC236}">
                  <a16:creationId xmlns:a16="http://schemas.microsoft.com/office/drawing/2014/main" id="{CCC5E66A-F37D-9482-8023-5E6F312E1344}"/>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2636115" y="4066173"/>
              <a:ext cx="694367" cy="309933"/>
            </a:xfrm>
            <a:prstGeom prst="rect">
              <a:avLst/>
            </a:prstGeom>
          </p:spPr>
        </p:pic>
        <p:pic>
          <p:nvPicPr>
            <p:cNvPr id="148" name="Picture 147" descr="Text, logo&#10;&#10;Description automatically generated">
              <a:extLst>
                <a:ext uri="{FF2B5EF4-FFF2-40B4-BE49-F238E27FC236}">
                  <a16:creationId xmlns:a16="http://schemas.microsoft.com/office/drawing/2014/main" id="{5862968D-C499-85F3-E06F-989E75A2D69C}"/>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3495272" y="4076467"/>
              <a:ext cx="640479" cy="289550"/>
            </a:xfrm>
            <a:prstGeom prst="rect">
              <a:avLst/>
            </a:prstGeom>
          </p:spPr>
        </p:pic>
        <p:pic>
          <p:nvPicPr>
            <p:cNvPr id="150" name="Picture 149" descr="Text&#10;&#10;Description automatically generated">
              <a:extLst>
                <a:ext uri="{FF2B5EF4-FFF2-40B4-BE49-F238E27FC236}">
                  <a16:creationId xmlns:a16="http://schemas.microsoft.com/office/drawing/2014/main" id="{EC19B6A3-B1D2-7FD6-4221-9BC2693DDCA3}"/>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4279684" y="4039087"/>
              <a:ext cx="770632" cy="336349"/>
            </a:xfrm>
            <a:prstGeom prst="rect">
              <a:avLst/>
            </a:prstGeom>
          </p:spPr>
        </p:pic>
        <p:pic>
          <p:nvPicPr>
            <p:cNvPr id="152" name="Picture 151" descr="Logo&#10;&#10;Description automatically generated">
              <a:extLst>
                <a:ext uri="{FF2B5EF4-FFF2-40B4-BE49-F238E27FC236}">
                  <a16:creationId xmlns:a16="http://schemas.microsoft.com/office/drawing/2014/main" id="{A74D9B11-3C7C-53F6-F4C2-F641D2EEAB65}"/>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1808024" y="4435842"/>
              <a:ext cx="753599" cy="293590"/>
            </a:xfrm>
            <a:prstGeom prst="rect">
              <a:avLst/>
            </a:prstGeom>
          </p:spPr>
        </p:pic>
        <p:pic>
          <p:nvPicPr>
            <p:cNvPr id="154" name="Picture 153" descr="Logo&#10;&#10;Description automatically generated">
              <a:extLst>
                <a:ext uri="{FF2B5EF4-FFF2-40B4-BE49-F238E27FC236}">
                  <a16:creationId xmlns:a16="http://schemas.microsoft.com/office/drawing/2014/main" id="{85AF5EFC-CE35-A248-2155-15265CC2E290}"/>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2639309" y="4467736"/>
              <a:ext cx="817211" cy="242184"/>
            </a:xfrm>
            <a:prstGeom prst="rect">
              <a:avLst/>
            </a:prstGeom>
          </p:spPr>
        </p:pic>
        <p:pic>
          <p:nvPicPr>
            <p:cNvPr id="156" name="Picture 155" descr="Logo&#10;&#10;Description automatically generated">
              <a:extLst>
                <a:ext uri="{FF2B5EF4-FFF2-40B4-BE49-F238E27FC236}">
                  <a16:creationId xmlns:a16="http://schemas.microsoft.com/office/drawing/2014/main" id="{9FFD3513-FFA3-73E5-66D3-21F265F57757}"/>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3482042" y="4515614"/>
              <a:ext cx="836541" cy="187786"/>
            </a:xfrm>
            <a:prstGeom prst="rect">
              <a:avLst/>
            </a:prstGeom>
          </p:spPr>
        </p:pic>
        <p:pic>
          <p:nvPicPr>
            <p:cNvPr id="158" name="Picture 157" descr="A picture containing text, clock&#10;&#10;Description automatically generated">
              <a:extLst>
                <a:ext uri="{FF2B5EF4-FFF2-40B4-BE49-F238E27FC236}">
                  <a16:creationId xmlns:a16="http://schemas.microsoft.com/office/drawing/2014/main" id="{A20ACEBE-FBB8-45A3-FBB4-D416F1ECEC9B}"/>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4316938" y="4522667"/>
              <a:ext cx="817211" cy="165571"/>
            </a:xfrm>
            <a:prstGeom prst="rect">
              <a:avLst/>
            </a:prstGeom>
          </p:spPr>
        </p:pic>
        <p:pic>
          <p:nvPicPr>
            <p:cNvPr id="160" name="Picture 159" descr="Logo&#10;&#10;Description automatically generated">
              <a:extLst>
                <a:ext uri="{FF2B5EF4-FFF2-40B4-BE49-F238E27FC236}">
                  <a16:creationId xmlns:a16="http://schemas.microsoft.com/office/drawing/2014/main" id="{7E445AF0-94A0-981A-C8B3-1052FD979EDF}"/>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1788883" y="2318610"/>
              <a:ext cx="762781" cy="381391"/>
            </a:xfrm>
            <a:prstGeom prst="rect">
              <a:avLst/>
            </a:prstGeom>
          </p:spPr>
        </p:pic>
      </p:grpSp>
      <p:pic>
        <p:nvPicPr>
          <p:cNvPr id="90" name="Picture 89" descr="A picture containing text, font, logo, graphics&#10;&#10;Description automatically generated">
            <a:extLst>
              <a:ext uri="{FF2B5EF4-FFF2-40B4-BE49-F238E27FC236}">
                <a16:creationId xmlns:a16="http://schemas.microsoft.com/office/drawing/2014/main" id="{5410C43F-C108-345A-CA25-5B05BC93A49D}"/>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2678301" y="4817314"/>
            <a:ext cx="781126" cy="131537"/>
          </a:xfrm>
          <a:prstGeom prst="rect">
            <a:avLst/>
          </a:prstGeom>
        </p:spPr>
      </p:pic>
      <p:pic>
        <p:nvPicPr>
          <p:cNvPr id="94" name="Picture 93" descr="A picture containing font, graphics, text, graphic design&#10;&#10;Description automatically generated">
            <a:extLst>
              <a:ext uri="{FF2B5EF4-FFF2-40B4-BE49-F238E27FC236}">
                <a16:creationId xmlns:a16="http://schemas.microsoft.com/office/drawing/2014/main" id="{6E4FE423-01DD-B55C-CC1E-92ED76BD5E9B}"/>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3516900" y="4819401"/>
            <a:ext cx="762784" cy="126733"/>
          </a:xfrm>
          <a:prstGeom prst="rect">
            <a:avLst/>
          </a:prstGeom>
        </p:spPr>
      </p:pic>
      <p:pic>
        <p:nvPicPr>
          <p:cNvPr id="98" name="Picture 97" descr="A blue and black logo&#10;&#10;Description automatically generated with low confidence">
            <a:extLst>
              <a:ext uri="{FF2B5EF4-FFF2-40B4-BE49-F238E27FC236}">
                <a16:creationId xmlns:a16="http://schemas.microsoft.com/office/drawing/2014/main" id="{422B8743-987E-E642-7F54-3E3E1494B241}"/>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830559" y="4738776"/>
            <a:ext cx="659731" cy="260960"/>
          </a:xfrm>
          <a:prstGeom prst="rect">
            <a:avLst/>
          </a:prstGeom>
        </p:spPr>
      </p:pic>
      <p:sp>
        <p:nvSpPr>
          <p:cNvPr id="102" name="Title 21">
            <a:extLst>
              <a:ext uri="{FF2B5EF4-FFF2-40B4-BE49-F238E27FC236}">
                <a16:creationId xmlns:a16="http://schemas.microsoft.com/office/drawing/2014/main" id="{3B9298A9-4F69-9149-418E-59B108F1CE3F}"/>
              </a:ext>
            </a:extLst>
          </p:cNvPr>
          <p:cNvSpPr txBox="1">
            <a:spLocks/>
          </p:cNvSpPr>
          <p:nvPr/>
        </p:nvSpPr>
        <p:spPr>
          <a:xfrm>
            <a:off x="387761" y="259293"/>
            <a:ext cx="10023336" cy="4461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a:t>COMPANIES</a:t>
            </a:r>
            <a:endParaRPr lang="en-GB" sz="3200"/>
          </a:p>
        </p:txBody>
      </p:sp>
      <p:pic>
        <p:nvPicPr>
          <p:cNvPr id="15" name="Picture 16">
            <a:extLst>
              <a:ext uri="{FF2B5EF4-FFF2-40B4-BE49-F238E27FC236}">
                <a16:creationId xmlns:a16="http://schemas.microsoft.com/office/drawing/2014/main" id="{50D3011B-0623-3232-E327-566C4D777988}"/>
              </a:ext>
            </a:extLst>
          </p:cNvPr>
          <p:cNvPicPr>
            <a:picLocks noChangeAspect="1"/>
          </p:cNvPicPr>
          <p:nvPr/>
        </p:nvPicPr>
        <p:blipFill>
          <a:blip r:embed="rId52">
            <a:extLst>
              <a:ext uri="{28A0092B-C50C-407E-A947-70E740481C1C}">
                <a14:useLocalDpi xmlns:a14="http://schemas.microsoft.com/office/drawing/2010/main" val="0"/>
              </a:ext>
            </a:extLst>
          </a:blip>
          <a:srcRect/>
          <a:stretch/>
        </p:blipFill>
        <p:spPr>
          <a:xfrm>
            <a:off x="7245060" y="2629971"/>
            <a:ext cx="1005840" cy="269451"/>
          </a:xfrm>
          <a:prstGeom prst="rect">
            <a:avLst/>
          </a:prstGeom>
        </p:spPr>
      </p:pic>
      <p:pic>
        <p:nvPicPr>
          <p:cNvPr id="16" name="Picture 172">
            <a:extLst>
              <a:ext uri="{FF2B5EF4-FFF2-40B4-BE49-F238E27FC236}">
                <a16:creationId xmlns:a16="http://schemas.microsoft.com/office/drawing/2014/main" id="{5EA3B3CB-4A0C-7026-678D-2040F320C91D}"/>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p:blipFill>
        <p:spPr bwMode="auto">
          <a:xfrm>
            <a:off x="7289848" y="4091052"/>
            <a:ext cx="953708" cy="27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2">
            <a:extLst>
              <a:ext uri="{FF2B5EF4-FFF2-40B4-BE49-F238E27FC236}">
                <a16:creationId xmlns:a16="http://schemas.microsoft.com/office/drawing/2014/main" id="{8A24AD67-6F5F-F3CB-4F62-EAA89BB95196}"/>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p:blipFill>
        <p:spPr bwMode="auto">
          <a:xfrm>
            <a:off x="7245060" y="4527440"/>
            <a:ext cx="1097280" cy="24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A5B42A49-61B9-E5A9-A259-87AF07E19667}"/>
              </a:ext>
            </a:extLst>
          </p:cNvPr>
          <p:cNvSpPr/>
          <p:nvPr/>
        </p:nvSpPr>
        <p:spPr>
          <a:xfrm>
            <a:off x="8794663" y="1710921"/>
            <a:ext cx="3212539" cy="24688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lgn="ctr">
              <a:buFont typeface="Arial" panose="020B0604020202020204" pitchFamily="34" charset="0"/>
              <a:buNone/>
            </a:pPr>
            <a:r>
              <a:rPr lang="tr-TR" sz="900" b="1" dirty="0"/>
              <a:t>NON-CORE BUSINESS COMPANIES</a:t>
            </a:r>
            <a:endParaRPr lang="en-GB" sz="900" b="1" dirty="0"/>
          </a:p>
        </p:txBody>
      </p:sp>
      <p:pic>
        <p:nvPicPr>
          <p:cNvPr id="22" name="Picture 2">
            <a:extLst>
              <a:ext uri="{FF2B5EF4-FFF2-40B4-BE49-F238E27FC236}">
                <a16:creationId xmlns:a16="http://schemas.microsoft.com/office/drawing/2014/main" id="{91F88BC1-7017-606F-C36C-54A515BCE132}"/>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0522149" y="2090174"/>
            <a:ext cx="146599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descr="40_Volcar_eng">
            <a:extLst>
              <a:ext uri="{FF2B5EF4-FFF2-40B4-BE49-F238E27FC236}">
                <a16:creationId xmlns:a16="http://schemas.microsoft.com/office/drawing/2014/main" id="{903640AA-393C-4E06-EABA-80F1D1377B98}"/>
              </a:ext>
            </a:extLst>
          </p:cNvPr>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10581247" y="2902514"/>
            <a:ext cx="829806" cy="24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CEA9BAF0-A33D-7984-F7F8-FAFC4A1EA8F0}"/>
              </a:ext>
            </a:extLst>
          </p:cNvPr>
          <p:cNvPicPr>
            <a:picLocks noChangeAspect="1"/>
          </p:cNvPicPr>
          <p:nvPr/>
        </p:nvPicPr>
        <p:blipFill rotWithShape="1">
          <a:blip r:embed="rId57">
            <a:extLst>
              <a:ext uri="{28A0092B-C50C-407E-A947-70E740481C1C}">
                <a14:useLocalDpi xmlns:a14="http://schemas.microsoft.com/office/drawing/2010/main" val="0"/>
              </a:ext>
            </a:extLst>
          </a:blip>
          <a:srcRect l="54005" t="-2167" r="33265"/>
          <a:stretch/>
        </p:blipFill>
        <p:spPr>
          <a:xfrm>
            <a:off x="10488382" y="3190351"/>
            <a:ext cx="350644" cy="204243"/>
          </a:xfrm>
          <a:prstGeom prst="rect">
            <a:avLst/>
          </a:prstGeom>
        </p:spPr>
      </p:pic>
      <p:pic>
        <p:nvPicPr>
          <p:cNvPr id="27" name="Picture 26" descr="A green and white logo&#10;&#10;Description automatically generated">
            <a:extLst>
              <a:ext uri="{FF2B5EF4-FFF2-40B4-BE49-F238E27FC236}">
                <a16:creationId xmlns:a16="http://schemas.microsoft.com/office/drawing/2014/main" id="{B3036ECE-ADCB-7125-FF07-009707860626}"/>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9973007" y="3985718"/>
            <a:ext cx="365760" cy="427025"/>
          </a:xfrm>
          <a:prstGeom prst="rect">
            <a:avLst/>
          </a:prstGeom>
        </p:spPr>
      </p:pic>
      <p:pic>
        <p:nvPicPr>
          <p:cNvPr id="28" name="Picture 27">
            <a:extLst>
              <a:ext uri="{FF2B5EF4-FFF2-40B4-BE49-F238E27FC236}">
                <a16:creationId xmlns:a16="http://schemas.microsoft.com/office/drawing/2014/main" id="{CA0B5F1E-1886-3972-A6A4-0906D34FFB06}"/>
              </a:ext>
            </a:extLst>
          </p:cNvPr>
          <p:cNvPicPr>
            <a:picLocks noChangeAspect="1"/>
          </p:cNvPicPr>
          <p:nvPr/>
        </p:nvPicPr>
        <p:blipFill>
          <a:blip r:embed="rId59">
            <a:extLst>
              <a:ext uri="{28A0092B-C50C-407E-A947-70E740481C1C}">
                <a14:useLocalDpi xmlns:a14="http://schemas.microsoft.com/office/drawing/2010/main" val="0"/>
              </a:ext>
            </a:extLst>
          </a:blip>
          <a:srcRect/>
          <a:stretch/>
        </p:blipFill>
        <p:spPr>
          <a:xfrm>
            <a:off x="8916039" y="4236095"/>
            <a:ext cx="567245" cy="457200"/>
          </a:xfrm>
          <a:prstGeom prst="rect">
            <a:avLst/>
          </a:prstGeom>
        </p:spPr>
      </p:pic>
      <p:pic>
        <p:nvPicPr>
          <p:cNvPr id="6" name="Picture 5">
            <a:extLst>
              <a:ext uri="{FF2B5EF4-FFF2-40B4-BE49-F238E27FC236}">
                <a16:creationId xmlns:a16="http://schemas.microsoft.com/office/drawing/2014/main" id="{D0AED20A-7346-C7D5-FD6C-01C06013DBBC}"/>
              </a:ext>
            </a:extLst>
          </p:cNvPr>
          <p:cNvPicPr>
            <a:picLocks noChangeAspect="1"/>
          </p:cNvPicPr>
          <p:nvPr/>
        </p:nvPicPr>
        <p:blipFill>
          <a:blip r:embed="rId60">
            <a:extLst>
              <a:ext uri="{28A0092B-C50C-407E-A947-70E740481C1C}">
                <a14:useLocalDpi xmlns:a14="http://schemas.microsoft.com/office/drawing/2010/main" val="0"/>
              </a:ext>
            </a:extLst>
          </a:blip>
          <a:srcRect/>
          <a:stretch/>
        </p:blipFill>
        <p:spPr>
          <a:xfrm>
            <a:off x="5422184" y="4034249"/>
            <a:ext cx="1005840" cy="273588"/>
          </a:xfrm>
          <a:prstGeom prst="rect">
            <a:avLst/>
          </a:prstGeom>
        </p:spPr>
      </p:pic>
      <p:pic>
        <p:nvPicPr>
          <p:cNvPr id="12" name="Picture 172" descr="29_Schenker_Arkas">
            <a:extLst>
              <a:ext uri="{FF2B5EF4-FFF2-40B4-BE49-F238E27FC236}">
                <a16:creationId xmlns:a16="http://schemas.microsoft.com/office/drawing/2014/main" id="{E8D4BF41-3CC7-7E61-B39C-AF4929FC5034}"/>
              </a:ext>
            </a:extLst>
          </p:cNvPr>
          <p:cNvPicPr>
            <a:picLocks noChangeAspect="1" noChangeArrowheads="1"/>
          </p:cNvPicPr>
          <p:nvPr/>
        </p:nvPicPr>
        <p:blipFill>
          <a:blip r:embed="rId6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6622" y="4935834"/>
            <a:ext cx="1280160" cy="1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0">
            <a:extLst>
              <a:ext uri="{FF2B5EF4-FFF2-40B4-BE49-F238E27FC236}">
                <a16:creationId xmlns:a16="http://schemas.microsoft.com/office/drawing/2014/main" id="{555416B8-F128-897C-816A-078CE84D8B95}"/>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p:blipFill>
        <p:spPr bwMode="auto">
          <a:xfrm>
            <a:off x="8805746" y="2144419"/>
            <a:ext cx="914400" cy="17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8">
            <a:extLst>
              <a:ext uri="{FF2B5EF4-FFF2-40B4-BE49-F238E27FC236}">
                <a16:creationId xmlns:a16="http://schemas.microsoft.com/office/drawing/2014/main" id="{17BF4C26-2897-4265-1000-39A24F26C65D}"/>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p:blipFill>
        <p:spPr bwMode="auto">
          <a:xfrm>
            <a:off x="8805746" y="2485306"/>
            <a:ext cx="914400" cy="16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A blue and black logo&#10;&#10;Description automatically generated">
            <a:extLst>
              <a:ext uri="{FF2B5EF4-FFF2-40B4-BE49-F238E27FC236}">
                <a16:creationId xmlns:a16="http://schemas.microsoft.com/office/drawing/2014/main" id="{CC043227-EA9F-CFB0-FE08-EDC3EF1793E9}"/>
              </a:ext>
            </a:extLst>
          </p:cNvPr>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5570325" y="631948"/>
            <a:ext cx="1005840" cy="863143"/>
          </a:xfrm>
          <a:prstGeom prst="rect">
            <a:avLst/>
          </a:prstGeom>
        </p:spPr>
      </p:pic>
      <p:pic>
        <p:nvPicPr>
          <p:cNvPr id="29" name="Picture 2">
            <a:extLst>
              <a:ext uri="{FF2B5EF4-FFF2-40B4-BE49-F238E27FC236}">
                <a16:creationId xmlns:a16="http://schemas.microsoft.com/office/drawing/2014/main" id="{D34D3319-AF30-1EF4-08B7-F6CA01510865}"/>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7203087" y="3053964"/>
            <a:ext cx="1060704" cy="31147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A group of logos on a white background&#10;&#10;Description automatically generated">
            <a:extLst>
              <a:ext uri="{FF2B5EF4-FFF2-40B4-BE49-F238E27FC236}">
                <a16:creationId xmlns:a16="http://schemas.microsoft.com/office/drawing/2014/main" id="{631C1E83-D694-8180-D86F-CB330C4EA09C}"/>
              </a:ext>
            </a:extLst>
          </p:cNvPr>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10468228" y="2400729"/>
            <a:ext cx="1554480" cy="356377"/>
          </a:xfrm>
          <a:prstGeom prst="rect">
            <a:avLst/>
          </a:prstGeom>
        </p:spPr>
      </p:pic>
      <p:pic>
        <p:nvPicPr>
          <p:cNvPr id="13" name="Picture 12" descr="A blue and black text&#10;&#10;Description automatically generated">
            <a:extLst>
              <a:ext uri="{FF2B5EF4-FFF2-40B4-BE49-F238E27FC236}">
                <a16:creationId xmlns:a16="http://schemas.microsoft.com/office/drawing/2014/main" id="{3D435F20-B70C-0C81-5C97-6AD503D9069B}"/>
              </a:ext>
            </a:extLst>
          </p:cNvPr>
          <p:cNvPicPr>
            <a:picLocks noChangeAspect="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Tree>
    <p:extLst>
      <p:ext uri="{BB962C8B-B14F-4D97-AF65-F5344CB8AC3E}">
        <p14:creationId xmlns:p14="http://schemas.microsoft.com/office/powerpoint/2010/main" val="117622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etin kutusu 15">
            <a:extLst>
              <a:ext uri="{FF2B5EF4-FFF2-40B4-BE49-F238E27FC236}">
                <a16:creationId xmlns:a16="http://schemas.microsoft.com/office/drawing/2014/main" id="{9B66A073-B025-3908-F2DB-1EBC3C5622EC}"/>
              </a:ext>
            </a:extLst>
          </p:cNvPr>
          <p:cNvSpPr txBox="1"/>
          <p:nvPr/>
        </p:nvSpPr>
        <p:spPr>
          <a:xfrm>
            <a:off x="479425" y="1303546"/>
            <a:ext cx="6551065" cy="5220403"/>
          </a:xfrm>
          <a:prstGeom prst="rect">
            <a:avLst/>
          </a:prstGeom>
          <a:noFill/>
        </p:spPr>
        <p:txBody>
          <a:bodyPr wrap="square" rtlCol="0">
            <a:spAutoFit/>
          </a:bodyPr>
          <a:lstStyle/>
          <a:p>
            <a:pPr algn="just">
              <a:lnSpc>
                <a:spcPct val="150000"/>
              </a:lnSpc>
            </a:pPr>
            <a:r>
              <a:rPr lang="en-US" sz="1400" dirty="0"/>
              <a:t>Operating since 2006, Arkas Bunker provides fast and reliable marine fuel supply services, built on the trust and quality associated with the Arkas brand. With a fleet of six double-hull tankers, all owned by the company and compliant with international standards, Arkas Bunker has supplied fuel to over 25,000 vessels to date. </a:t>
            </a:r>
          </a:p>
          <a:p>
            <a:pPr algn="just">
              <a:lnSpc>
                <a:spcPct val="150000"/>
              </a:lnSpc>
            </a:pPr>
            <a:endParaRPr lang="tr-TR" sz="1400" dirty="0"/>
          </a:p>
          <a:p>
            <a:pPr algn="just">
              <a:lnSpc>
                <a:spcPct val="150000"/>
              </a:lnSpc>
            </a:pPr>
            <a:r>
              <a:rPr lang="en-US" sz="1400" dirty="0"/>
              <a:t>As a pioneer in sustainability, Arkas Bunker is a member of the International Bunker Industry Association (IBIA) and is the first company in Türkiye to be awarded the International Sustainability and Carbon Certification (ISCC</a:t>
            </a:r>
            <a:r>
              <a:rPr lang="tr-TR" sz="1400" dirty="0"/>
              <a:t> EU</a:t>
            </a:r>
            <a:r>
              <a:rPr lang="en-US" sz="1400" dirty="0"/>
              <a:t>) in the marine fuels sector. The company also carried out Türkiye’s first biofuel supply.</a:t>
            </a:r>
            <a:endParaRPr lang="tr-TR" sz="1400" dirty="0"/>
          </a:p>
          <a:p>
            <a:pPr algn="just">
              <a:lnSpc>
                <a:spcPct val="150000"/>
              </a:lnSpc>
            </a:pPr>
            <a:endParaRPr lang="tr-TR" sz="1400" dirty="0"/>
          </a:p>
          <a:p>
            <a:pPr algn="just">
              <a:lnSpc>
                <a:spcPct val="150000"/>
              </a:lnSpc>
            </a:pPr>
            <a:r>
              <a:rPr lang="en-US" sz="1400" dirty="0"/>
              <a:t>Thanks to its strong collaborations and expert team, Arkas Bunker will continue to be your reliable partner in sustainable marine fuels, offering environmentally friendly services while prioritizing customer satisfaction, without compromising business ethics, and discipline.</a:t>
            </a:r>
          </a:p>
          <a:p>
            <a:pPr algn="just">
              <a:lnSpc>
                <a:spcPct val="150000"/>
              </a:lnSpc>
            </a:pPr>
            <a:endParaRPr lang="tr-TR" sz="1400" dirty="0"/>
          </a:p>
        </p:txBody>
      </p:sp>
      <p:pic>
        <p:nvPicPr>
          <p:cNvPr id="13" name="Picture Placeholder 4">
            <a:extLst>
              <a:ext uri="{FF2B5EF4-FFF2-40B4-BE49-F238E27FC236}">
                <a16:creationId xmlns:a16="http://schemas.microsoft.com/office/drawing/2014/main" id="{7A3E0C68-2EFA-5CFC-C02D-E9DBED56574B}"/>
              </a:ext>
            </a:extLst>
          </p:cNvPr>
          <p:cNvPicPr>
            <a:picLocks noChangeAspect="1"/>
          </p:cNvPicPr>
          <p:nvPr/>
        </p:nvPicPr>
        <p:blipFill>
          <a:blip r:embed="rId2">
            <a:extLst>
              <a:ext uri="{28A0092B-C50C-407E-A947-70E740481C1C}">
                <a14:useLocalDpi xmlns:a14="http://schemas.microsoft.com/office/drawing/2010/main" val="0"/>
              </a:ext>
            </a:extLst>
          </a:blip>
          <a:srcRect t="1441" b="1441"/>
          <a:stretch/>
        </p:blipFill>
        <p:spPr>
          <a:xfrm>
            <a:off x="7360693" y="1"/>
            <a:ext cx="4831306" cy="6858000"/>
          </a:xfrm>
          <a:prstGeom prst="rect">
            <a:avLst/>
          </a:prstGeom>
        </p:spPr>
      </p:pic>
      <p:sp>
        <p:nvSpPr>
          <p:cNvPr id="22" name="Freeform: Shape 21">
            <a:extLst>
              <a:ext uri="{FF2B5EF4-FFF2-40B4-BE49-F238E27FC236}">
                <a16:creationId xmlns:a16="http://schemas.microsoft.com/office/drawing/2014/main" id="{6402A837-5F15-F021-F15F-DD6F0CED18B2}"/>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sp>
        <p:nvSpPr>
          <p:cNvPr id="23" name="Rectangle: Rounded Corners 22">
            <a:extLst>
              <a:ext uri="{FF2B5EF4-FFF2-40B4-BE49-F238E27FC236}">
                <a16:creationId xmlns:a16="http://schemas.microsoft.com/office/drawing/2014/main" id="{86A8D8D8-FA27-0032-22AD-1529181AAFDB}"/>
              </a:ext>
            </a:extLst>
          </p:cNvPr>
          <p:cNvSpPr/>
          <p:nvPr/>
        </p:nvSpPr>
        <p:spPr>
          <a:xfrm>
            <a:off x="7216909" y="2313244"/>
            <a:ext cx="281245" cy="21474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55DA4E0-368E-BE52-C07E-F97D7E308FB9}"/>
              </a:ext>
            </a:extLst>
          </p:cNvPr>
          <p:cNvSpPr txBox="1"/>
          <p:nvPr/>
        </p:nvSpPr>
        <p:spPr>
          <a:xfrm rot="16200000">
            <a:off x="6336274" y="3231216"/>
            <a:ext cx="1990911" cy="332848"/>
          </a:xfrm>
          <a:prstGeom prst="rect">
            <a:avLst/>
          </a:prstGeom>
          <a:noFill/>
        </p:spPr>
        <p:txBody>
          <a:bodyPr wrap="square" rtlCol="0" anchor="ctr">
            <a:spAutoFit/>
          </a:bodyPr>
          <a:lstStyle/>
          <a:p>
            <a:pPr algn="ctr">
              <a:lnSpc>
                <a:spcPct val="150000"/>
              </a:lnSpc>
            </a:pPr>
            <a:r>
              <a:rPr lang="tr-TR" sz="1200" dirty="0">
                <a:solidFill>
                  <a:schemeClr val="bg1"/>
                </a:solidFill>
                <a:ea typeface="Open Sans" panose="020B0606030504020204" pitchFamily="34" charset="0"/>
                <a:cs typeface="Open Sans" panose="020B0606030504020204" pitchFamily="34" charset="0"/>
              </a:rPr>
              <a:t>ABOUT US</a:t>
            </a:r>
            <a:endParaRPr lang="en-US" sz="1200" dirty="0">
              <a:solidFill>
                <a:schemeClr val="bg1"/>
              </a:solidFill>
              <a:ea typeface="Open Sans" panose="020B0606030504020204" pitchFamily="34" charset="0"/>
              <a:cs typeface="Open Sans" panose="020B0606030504020204" pitchFamily="34" charset="0"/>
            </a:endParaRPr>
          </a:p>
        </p:txBody>
      </p:sp>
      <p:sp>
        <p:nvSpPr>
          <p:cNvPr id="6" name="Title 21">
            <a:extLst>
              <a:ext uri="{FF2B5EF4-FFF2-40B4-BE49-F238E27FC236}">
                <a16:creationId xmlns:a16="http://schemas.microsoft.com/office/drawing/2014/main" id="{C2972B97-F1E8-275E-7CAB-5F8CC9E5D0B9}"/>
              </a:ext>
            </a:extLst>
          </p:cNvPr>
          <p:cNvSpPr txBox="1">
            <a:spLocks/>
          </p:cNvSpPr>
          <p:nvPr/>
        </p:nvSpPr>
        <p:spPr>
          <a:xfrm>
            <a:off x="363949" y="259292"/>
            <a:ext cx="6536523" cy="4834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About Us</a:t>
            </a:r>
            <a:endParaRPr lang="en-GB" sz="3200" dirty="0"/>
          </a:p>
        </p:txBody>
      </p:sp>
      <p:grpSp>
        <p:nvGrpSpPr>
          <p:cNvPr id="14" name="Group 13">
            <a:extLst>
              <a:ext uri="{FF2B5EF4-FFF2-40B4-BE49-F238E27FC236}">
                <a16:creationId xmlns:a16="http://schemas.microsoft.com/office/drawing/2014/main" id="{A3A8F98C-22D1-71AA-6009-7CBD69A8D2C5}"/>
              </a:ext>
            </a:extLst>
          </p:cNvPr>
          <p:cNvGrpSpPr/>
          <p:nvPr/>
        </p:nvGrpSpPr>
        <p:grpSpPr>
          <a:xfrm>
            <a:off x="479425" y="960968"/>
            <a:ext cx="958482" cy="70548"/>
            <a:chOff x="1373786" y="1322305"/>
            <a:chExt cx="958482" cy="70548"/>
          </a:xfrm>
        </p:grpSpPr>
        <p:sp>
          <p:nvSpPr>
            <p:cNvPr id="15" name="Oval 14">
              <a:extLst>
                <a:ext uri="{FF2B5EF4-FFF2-40B4-BE49-F238E27FC236}">
                  <a16:creationId xmlns:a16="http://schemas.microsoft.com/office/drawing/2014/main" id="{548FBC04-E4CA-A728-D7BB-ADF31260E79C}"/>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6" name="Oval 15">
              <a:extLst>
                <a:ext uri="{FF2B5EF4-FFF2-40B4-BE49-F238E27FC236}">
                  <a16:creationId xmlns:a16="http://schemas.microsoft.com/office/drawing/2014/main" id="{EAA03298-0883-A3F4-3B96-18404CEEC061}"/>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7" name="Oval 16">
              <a:extLst>
                <a:ext uri="{FF2B5EF4-FFF2-40B4-BE49-F238E27FC236}">
                  <a16:creationId xmlns:a16="http://schemas.microsoft.com/office/drawing/2014/main" id="{097FC096-07B4-6015-7A38-AFC54534B71A}"/>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8" name="Oval 17">
              <a:extLst>
                <a:ext uri="{FF2B5EF4-FFF2-40B4-BE49-F238E27FC236}">
                  <a16:creationId xmlns:a16="http://schemas.microsoft.com/office/drawing/2014/main" id="{8B93785C-F706-7622-A6C3-849AA8C90922}"/>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1" name="Oval 20">
              <a:extLst>
                <a:ext uri="{FF2B5EF4-FFF2-40B4-BE49-F238E27FC236}">
                  <a16:creationId xmlns:a16="http://schemas.microsoft.com/office/drawing/2014/main" id="{FF1679DB-29B0-1080-1817-308242DFE8B7}"/>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pic>
        <p:nvPicPr>
          <p:cNvPr id="2" name="Picture 1" descr="A blue and black text&#10;&#10;Description automatically generated">
            <a:extLst>
              <a:ext uri="{FF2B5EF4-FFF2-40B4-BE49-F238E27FC236}">
                <a16:creationId xmlns:a16="http://schemas.microsoft.com/office/drawing/2014/main" id="{17898EEF-32D3-4AD3-915B-F195EA29C0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Tree>
    <p:extLst>
      <p:ext uri="{BB962C8B-B14F-4D97-AF65-F5344CB8AC3E}">
        <p14:creationId xmlns:p14="http://schemas.microsoft.com/office/powerpoint/2010/main" val="2312262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etin kutusu 15">
            <a:extLst>
              <a:ext uri="{FF2B5EF4-FFF2-40B4-BE49-F238E27FC236}">
                <a16:creationId xmlns:a16="http://schemas.microsoft.com/office/drawing/2014/main" id="{9B66A073-B025-3908-F2DB-1EBC3C5622EC}"/>
              </a:ext>
            </a:extLst>
          </p:cNvPr>
          <p:cNvSpPr txBox="1"/>
          <p:nvPr/>
        </p:nvSpPr>
        <p:spPr>
          <a:xfrm>
            <a:off x="718558" y="1463040"/>
            <a:ext cx="5755393" cy="3934860"/>
          </a:xfrm>
          <a:prstGeom prst="rect">
            <a:avLst/>
          </a:prstGeom>
          <a:noFill/>
        </p:spPr>
        <p:txBody>
          <a:bodyPr wrap="square" rtlCol="0">
            <a:spAutoFit/>
          </a:bodyPr>
          <a:lstStyle/>
          <a:p>
            <a:pPr algn="just">
              <a:lnSpc>
                <a:spcPct val="150000"/>
              </a:lnSpc>
            </a:pPr>
            <a:r>
              <a:rPr lang="en-US" sz="1600" dirty="0"/>
              <a:t>With its expertise and reliability, Arkas Bunker provides services at ports worldwide:</a:t>
            </a:r>
            <a:endParaRPr lang="tr-TR" sz="1600" dirty="0"/>
          </a:p>
          <a:p>
            <a:pPr algn="just">
              <a:lnSpc>
                <a:spcPct val="150000"/>
              </a:lnSpc>
            </a:pPr>
            <a:endParaRPr lang="en-US" sz="1600" dirty="0"/>
          </a:p>
          <a:p>
            <a:pPr marL="171450" indent="-171450" algn="just">
              <a:lnSpc>
                <a:spcPct val="150000"/>
              </a:lnSpc>
              <a:buFont typeface="Arial" panose="020B0604020202020204" pitchFamily="34" charset="0"/>
              <a:buChar char="•"/>
            </a:pPr>
            <a:r>
              <a:rPr lang="en-US" sz="1600" dirty="0"/>
              <a:t>Physical Marine Fuel Supply</a:t>
            </a:r>
          </a:p>
          <a:p>
            <a:pPr algn="just">
              <a:lnSpc>
                <a:spcPct val="150000"/>
              </a:lnSpc>
            </a:pPr>
            <a:r>
              <a:rPr lang="tr-TR" sz="1400" dirty="0"/>
              <a:t>        i.   </a:t>
            </a:r>
            <a:r>
              <a:rPr lang="tr-TR" sz="1400" dirty="0" err="1"/>
              <a:t>Fuel</a:t>
            </a:r>
            <a:r>
              <a:rPr lang="tr-TR" sz="1400" dirty="0"/>
              <a:t> </a:t>
            </a:r>
            <a:r>
              <a:rPr lang="tr-TR" sz="1400" dirty="0" err="1"/>
              <a:t>Oil</a:t>
            </a:r>
            <a:endParaRPr lang="tr-TR" sz="1400" dirty="0"/>
          </a:p>
          <a:p>
            <a:pPr algn="just">
              <a:lnSpc>
                <a:spcPct val="150000"/>
              </a:lnSpc>
            </a:pPr>
            <a:r>
              <a:rPr lang="tr-TR" sz="1400" dirty="0"/>
              <a:t>        ii.  Marine </a:t>
            </a:r>
            <a:r>
              <a:rPr lang="tr-TR" sz="1400" dirty="0" err="1"/>
              <a:t>Gas</a:t>
            </a:r>
            <a:r>
              <a:rPr lang="tr-TR" sz="1400" dirty="0"/>
              <a:t> </a:t>
            </a:r>
            <a:r>
              <a:rPr lang="tr-TR" sz="1400" dirty="0" err="1"/>
              <a:t>Oil</a:t>
            </a:r>
            <a:endParaRPr lang="tr-TR" sz="1400" dirty="0"/>
          </a:p>
          <a:p>
            <a:pPr algn="just">
              <a:lnSpc>
                <a:spcPct val="150000"/>
              </a:lnSpc>
            </a:pPr>
            <a:r>
              <a:rPr lang="tr-TR" sz="1400" dirty="0"/>
              <a:t>        iii. </a:t>
            </a:r>
            <a:r>
              <a:rPr lang="en-US" sz="1400" dirty="0"/>
              <a:t>Biofuels</a:t>
            </a:r>
            <a:endParaRPr lang="tr-TR" sz="1400" dirty="0"/>
          </a:p>
          <a:p>
            <a:pPr algn="just">
              <a:lnSpc>
                <a:spcPct val="150000"/>
              </a:lnSpc>
            </a:pPr>
            <a:endParaRPr lang="en-US" sz="1400" dirty="0"/>
          </a:p>
          <a:p>
            <a:pPr marL="171450" indent="-171450" algn="just">
              <a:lnSpc>
                <a:spcPct val="150000"/>
              </a:lnSpc>
              <a:buFont typeface="Arial" panose="020B0604020202020204" pitchFamily="34" charset="0"/>
              <a:buChar char="•"/>
            </a:pPr>
            <a:r>
              <a:rPr lang="en-US" sz="1600" dirty="0"/>
              <a:t>Lubricant and Fuel Supply Brokerage Services</a:t>
            </a:r>
            <a:endParaRPr lang="tr-TR" sz="1600" dirty="0"/>
          </a:p>
          <a:p>
            <a:pPr algn="just">
              <a:lnSpc>
                <a:spcPct val="150000"/>
              </a:lnSpc>
            </a:pPr>
            <a:endParaRPr lang="tr-TR" sz="1600" dirty="0"/>
          </a:p>
          <a:p>
            <a:pPr marL="171450" indent="-171450" algn="just">
              <a:lnSpc>
                <a:spcPct val="150000"/>
              </a:lnSpc>
              <a:buFont typeface="Arial" panose="020B0604020202020204" pitchFamily="34" charset="0"/>
              <a:buChar char="•"/>
            </a:pPr>
            <a:r>
              <a:rPr lang="en-US" sz="1600" dirty="0"/>
              <a:t>Vessel Chartering Services</a:t>
            </a:r>
          </a:p>
        </p:txBody>
      </p:sp>
      <p:pic>
        <p:nvPicPr>
          <p:cNvPr id="13" name="Picture Placeholder 4">
            <a:extLst>
              <a:ext uri="{FF2B5EF4-FFF2-40B4-BE49-F238E27FC236}">
                <a16:creationId xmlns:a16="http://schemas.microsoft.com/office/drawing/2014/main" id="{7A3E0C68-2EFA-5CFC-C02D-E9DBED56574B}"/>
              </a:ext>
            </a:extLst>
          </p:cNvPr>
          <p:cNvPicPr>
            <a:picLocks noChangeAspect="1"/>
          </p:cNvPicPr>
          <p:nvPr/>
        </p:nvPicPr>
        <p:blipFill>
          <a:blip r:embed="rId2">
            <a:extLst>
              <a:ext uri="{28A0092B-C50C-407E-A947-70E740481C1C}">
                <a14:useLocalDpi xmlns:a14="http://schemas.microsoft.com/office/drawing/2010/main" val="0"/>
              </a:ext>
            </a:extLst>
          </a:blip>
          <a:srcRect l="11" r="11"/>
          <a:stretch/>
        </p:blipFill>
        <p:spPr>
          <a:xfrm>
            <a:off x="7360693" y="1"/>
            <a:ext cx="4831306" cy="6858000"/>
          </a:xfrm>
          <a:prstGeom prst="rect">
            <a:avLst/>
          </a:prstGeom>
        </p:spPr>
      </p:pic>
      <p:sp>
        <p:nvSpPr>
          <p:cNvPr id="22" name="Freeform: Shape 21">
            <a:extLst>
              <a:ext uri="{FF2B5EF4-FFF2-40B4-BE49-F238E27FC236}">
                <a16:creationId xmlns:a16="http://schemas.microsoft.com/office/drawing/2014/main" id="{6402A837-5F15-F021-F15F-DD6F0CED18B2}"/>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sp>
        <p:nvSpPr>
          <p:cNvPr id="23" name="Rectangle: Rounded Corners 22">
            <a:extLst>
              <a:ext uri="{FF2B5EF4-FFF2-40B4-BE49-F238E27FC236}">
                <a16:creationId xmlns:a16="http://schemas.microsoft.com/office/drawing/2014/main" id="{86A8D8D8-FA27-0032-22AD-1529181AAFDB}"/>
              </a:ext>
            </a:extLst>
          </p:cNvPr>
          <p:cNvSpPr/>
          <p:nvPr/>
        </p:nvSpPr>
        <p:spPr>
          <a:xfrm>
            <a:off x="7216909" y="2313244"/>
            <a:ext cx="281245" cy="21474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55DA4E0-368E-BE52-C07E-F97D7E308FB9}"/>
              </a:ext>
            </a:extLst>
          </p:cNvPr>
          <p:cNvSpPr txBox="1"/>
          <p:nvPr/>
        </p:nvSpPr>
        <p:spPr>
          <a:xfrm rot="16200000">
            <a:off x="6336274" y="3231216"/>
            <a:ext cx="1990911" cy="332848"/>
          </a:xfrm>
          <a:prstGeom prst="rect">
            <a:avLst/>
          </a:prstGeom>
          <a:noFill/>
        </p:spPr>
        <p:txBody>
          <a:bodyPr wrap="square" rtlCol="0" anchor="ctr">
            <a:spAutoFit/>
          </a:bodyPr>
          <a:lstStyle/>
          <a:p>
            <a:pPr algn="ctr">
              <a:lnSpc>
                <a:spcPct val="150000"/>
              </a:lnSpc>
            </a:pPr>
            <a:r>
              <a:rPr lang="tr-TR" sz="1200" dirty="0">
                <a:solidFill>
                  <a:schemeClr val="bg1"/>
                </a:solidFill>
                <a:ea typeface="Open Sans" panose="020B0606030504020204" pitchFamily="34" charset="0"/>
                <a:cs typeface="Open Sans" panose="020B0606030504020204" pitchFamily="34" charset="0"/>
              </a:rPr>
              <a:t>OUR SERVICES</a:t>
            </a:r>
            <a:endParaRPr lang="en-US" sz="1200" dirty="0">
              <a:solidFill>
                <a:schemeClr val="bg1"/>
              </a:solidFill>
              <a:ea typeface="Open Sans" panose="020B0606030504020204" pitchFamily="34" charset="0"/>
              <a:cs typeface="Open Sans" panose="020B0606030504020204" pitchFamily="34" charset="0"/>
            </a:endParaRPr>
          </a:p>
        </p:txBody>
      </p:sp>
      <p:sp>
        <p:nvSpPr>
          <p:cNvPr id="6" name="Title 21">
            <a:extLst>
              <a:ext uri="{FF2B5EF4-FFF2-40B4-BE49-F238E27FC236}">
                <a16:creationId xmlns:a16="http://schemas.microsoft.com/office/drawing/2014/main" id="{C2972B97-F1E8-275E-7CAB-5F8CC9E5D0B9}"/>
              </a:ext>
            </a:extLst>
          </p:cNvPr>
          <p:cNvSpPr txBox="1">
            <a:spLocks/>
          </p:cNvSpPr>
          <p:nvPr/>
        </p:nvSpPr>
        <p:spPr>
          <a:xfrm>
            <a:off x="363949" y="259292"/>
            <a:ext cx="6536523" cy="4834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t>Our Services</a:t>
            </a:r>
          </a:p>
        </p:txBody>
      </p:sp>
      <p:grpSp>
        <p:nvGrpSpPr>
          <p:cNvPr id="14" name="Group 13">
            <a:extLst>
              <a:ext uri="{FF2B5EF4-FFF2-40B4-BE49-F238E27FC236}">
                <a16:creationId xmlns:a16="http://schemas.microsoft.com/office/drawing/2014/main" id="{A3A8F98C-22D1-71AA-6009-7CBD69A8D2C5}"/>
              </a:ext>
            </a:extLst>
          </p:cNvPr>
          <p:cNvGrpSpPr/>
          <p:nvPr/>
        </p:nvGrpSpPr>
        <p:grpSpPr>
          <a:xfrm>
            <a:off x="479425" y="960968"/>
            <a:ext cx="958482" cy="70548"/>
            <a:chOff x="1373786" y="1322305"/>
            <a:chExt cx="958482" cy="70548"/>
          </a:xfrm>
        </p:grpSpPr>
        <p:sp>
          <p:nvSpPr>
            <p:cNvPr id="15" name="Oval 14">
              <a:extLst>
                <a:ext uri="{FF2B5EF4-FFF2-40B4-BE49-F238E27FC236}">
                  <a16:creationId xmlns:a16="http://schemas.microsoft.com/office/drawing/2014/main" id="{548FBC04-E4CA-A728-D7BB-ADF31260E79C}"/>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6" name="Oval 15">
              <a:extLst>
                <a:ext uri="{FF2B5EF4-FFF2-40B4-BE49-F238E27FC236}">
                  <a16:creationId xmlns:a16="http://schemas.microsoft.com/office/drawing/2014/main" id="{EAA03298-0883-A3F4-3B96-18404CEEC061}"/>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7" name="Oval 16">
              <a:extLst>
                <a:ext uri="{FF2B5EF4-FFF2-40B4-BE49-F238E27FC236}">
                  <a16:creationId xmlns:a16="http://schemas.microsoft.com/office/drawing/2014/main" id="{097FC096-07B4-6015-7A38-AFC54534B71A}"/>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8" name="Oval 17">
              <a:extLst>
                <a:ext uri="{FF2B5EF4-FFF2-40B4-BE49-F238E27FC236}">
                  <a16:creationId xmlns:a16="http://schemas.microsoft.com/office/drawing/2014/main" id="{8B93785C-F706-7622-A6C3-849AA8C90922}"/>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1" name="Oval 20">
              <a:extLst>
                <a:ext uri="{FF2B5EF4-FFF2-40B4-BE49-F238E27FC236}">
                  <a16:creationId xmlns:a16="http://schemas.microsoft.com/office/drawing/2014/main" id="{FF1679DB-29B0-1080-1817-308242DFE8B7}"/>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pic>
        <p:nvPicPr>
          <p:cNvPr id="3" name="Picture 2" descr="A blue and black text&#10;&#10;Description automatically generated">
            <a:extLst>
              <a:ext uri="{FF2B5EF4-FFF2-40B4-BE49-F238E27FC236}">
                <a16:creationId xmlns:a16="http://schemas.microsoft.com/office/drawing/2014/main" id="{9FC8AED6-0564-C3AE-32FB-605ABD2B2C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Tree>
    <p:extLst>
      <p:ext uri="{BB962C8B-B14F-4D97-AF65-F5344CB8AC3E}">
        <p14:creationId xmlns:p14="http://schemas.microsoft.com/office/powerpoint/2010/main" val="3748462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4124768-257E-BCCE-DE17-55F2D0523701}"/>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sp>
        <p:nvSpPr>
          <p:cNvPr id="39" name="Title 21">
            <a:extLst>
              <a:ext uri="{FF2B5EF4-FFF2-40B4-BE49-F238E27FC236}">
                <a16:creationId xmlns:a16="http://schemas.microsoft.com/office/drawing/2014/main" id="{D15DA639-F736-3DB8-1053-1CE375F79214}"/>
              </a:ext>
            </a:extLst>
          </p:cNvPr>
          <p:cNvSpPr txBox="1">
            <a:spLocks/>
          </p:cNvSpPr>
          <p:nvPr/>
        </p:nvSpPr>
        <p:spPr>
          <a:xfrm>
            <a:off x="387761" y="259293"/>
            <a:ext cx="10023336" cy="4461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t>Supply Points</a:t>
            </a:r>
          </a:p>
        </p:txBody>
      </p:sp>
      <p:grpSp>
        <p:nvGrpSpPr>
          <p:cNvPr id="40" name="Group 39">
            <a:extLst>
              <a:ext uri="{FF2B5EF4-FFF2-40B4-BE49-F238E27FC236}">
                <a16:creationId xmlns:a16="http://schemas.microsoft.com/office/drawing/2014/main" id="{FC346301-96C9-D054-C50E-006CE86582C5}"/>
              </a:ext>
            </a:extLst>
          </p:cNvPr>
          <p:cNvGrpSpPr/>
          <p:nvPr/>
        </p:nvGrpSpPr>
        <p:grpSpPr>
          <a:xfrm>
            <a:off x="479425" y="960968"/>
            <a:ext cx="958482" cy="70548"/>
            <a:chOff x="1373786" y="1322305"/>
            <a:chExt cx="958482" cy="70548"/>
          </a:xfrm>
        </p:grpSpPr>
        <p:sp>
          <p:nvSpPr>
            <p:cNvPr id="41" name="Oval 40">
              <a:extLst>
                <a:ext uri="{FF2B5EF4-FFF2-40B4-BE49-F238E27FC236}">
                  <a16:creationId xmlns:a16="http://schemas.microsoft.com/office/drawing/2014/main" id="{DF2E73B7-5EC6-245A-FD67-48120B0F1D47}"/>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2" name="Oval 41">
              <a:extLst>
                <a:ext uri="{FF2B5EF4-FFF2-40B4-BE49-F238E27FC236}">
                  <a16:creationId xmlns:a16="http://schemas.microsoft.com/office/drawing/2014/main" id="{C444E895-6995-AC2E-69B7-D8AB94DD713E}"/>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3" name="Oval 42">
              <a:extLst>
                <a:ext uri="{FF2B5EF4-FFF2-40B4-BE49-F238E27FC236}">
                  <a16:creationId xmlns:a16="http://schemas.microsoft.com/office/drawing/2014/main" id="{619E295F-0469-6F29-1095-2D450A5E7F4C}"/>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4" name="Oval 43">
              <a:extLst>
                <a:ext uri="{FF2B5EF4-FFF2-40B4-BE49-F238E27FC236}">
                  <a16:creationId xmlns:a16="http://schemas.microsoft.com/office/drawing/2014/main" id="{E8A09D74-4AFA-A851-5B96-F5BEE0385C6C}"/>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5" name="Oval 44">
              <a:extLst>
                <a:ext uri="{FF2B5EF4-FFF2-40B4-BE49-F238E27FC236}">
                  <a16:creationId xmlns:a16="http://schemas.microsoft.com/office/drawing/2014/main" id="{08D795A5-F00F-583D-0F32-2F1FC35FB889}"/>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pic>
        <p:nvPicPr>
          <p:cNvPr id="5" name="Resim 3">
            <a:extLst>
              <a:ext uri="{FF2B5EF4-FFF2-40B4-BE49-F238E27FC236}">
                <a16:creationId xmlns:a16="http://schemas.microsoft.com/office/drawing/2014/main" id="{0CE4C5AD-856C-824F-6B2E-A9B7BCD5B249}"/>
              </a:ext>
            </a:extLst>
          </p:cNvPr>
          <p:cNvPicPr>
            <a:picLocks noChangeAspect="1"/>
          </p:cNvPicPr>
          <p:nvPr/>
        </p:nvPicPr>
        <p:blipFill>
          <a:blip r:embed="rId2">
            <a:extLst>
              <a:ext uri="{28A0092B-C50C-407E-A947-70E740481C1C}">
                <a14:useLocalDpi xmlns:a14="http://schemas.microsoft.com/office/drawing/2010/main" val="0"/>
              </a:ext>
            </a:extLst>
          </a:blip>
          <a:srcRect t="8884" b="8884"/>
          <a:stretch/>
        </p:blipFill>
        <p:spPr>
          <a:xfrm>
            <a:off x="285573" y="1624609"/>
            <a:ext cx="8638972" cy="4133309"/>
          </a:xfrm>
          <a:prstGeom prst="rect">
            <a:avLst/>
          </a:prstGeom>
        </p:spPr>
      </p:pic>
      <p:pic>
        <p:nvPicPr>
          <p:cNvPr id="6" name="Picture 5" descr="A blue and black text&#10;&#10;Description automatically generated">
            <a:extLst>
              <a:ext uri="{FF2B5EF4-FFF2-40B4-BE49-F238E27FC236}">
                <a16:creationId xmlns:a16="http://schemas.microsoft.com/office/drawing/2014/main" id="{9B085C5E-5053-FC36-9EB7-3BC29B44DD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
        <p:nvSpPr>
          <p:cNvPr id="2" name="Rectangle 1">
            <a:extLst>
              <a:ext uri="{FF2B5EF4-FFF2-40B4-BE49-F238E27FC236}">
                <a16:creationId xmlns:a16="http://schemas.microsoft.com/office/drawing/2014/main" id="{0A1CC1DF-3603-21C9-77C6-61AF24D85034}"/>
              </a:ext>
            </a:extLst>
          </p:cNvPr>
          <p:cNvSpPr/>
          <p:nvPr/>
        </p:nvSpPr>
        <p:spPr>
          <a:xfrm>
            <a:off x="1177799" y="2712855"/>
            <a:ext cx="6528816" cy="9784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dirty="0">
                <a:solidFill>
                  <a:srgbClr val="FDFEFE"/>
                </a:solidFill>
              </a:rPr>
              <a:t>TÜRKİYE</a:t>
            </a:r>
          </a:p>
        </p:txBody>
      </p:sp>
      <p:sp>
        <p:nvSpPr>
          <p:cNvPr id="7" name="Metin kutusu 15">
            <a:extLst>
              <a:ext uri="{FF2B5EF4-FFF2-40B4-BE49-F238E27FC236}">
                <a16:creationId xmlns:a16="http://schemas.microsoft.com/office/drawing/2014/main" id="{9CBA8029-1FB0-96E8-A161-7F2FB9718ABA}"/>
              </a:ext>
            </a:extLst>
          </p:cNvPr>
          <p:cNvSpPr txBox="1"/>
          <p:nvPr/>
        </p:nvSpPr>
        <p:spPr>
          <a:xfrm>
            <a:off x="9226466" y="1633753"/>
            <a:ext cx="2555045" cy="3325206"/>
          </a:xfrm>
          <a:prstGeom prst="rect">
            <a:avLst/>
          </a:prstGeom>
          <a:noFill/>
        </p:spPr>
        <p:txBody>
          <a:bodyPr wrap="square" rtlCol="0">
            <a:spAutoFit/>
          </a:bodyPr>
          <a:lstStyle/>
          <a:p>
            <a:pPr algn="just">
              <a:lnSpc>
                <a:spcPct val="150000"/>
              </a:lnSpc>
            </a:pPr>
            <a:r>
              <a:rPr lang="en-US" sz="1450" dirty="0"/>
              <a:t>As a physical supplier, we provide top-quality service to vessels using our own double-hull tankers that meet international standards</a:t>
            </a:r>
            <a:endParaRPr lang="tr-TR" sz="1450" dirty="0"/>
          </a:p>
          <a:p>
            <a:pPr algn="just">
              <a:lnSpc>
                <a:spcPct val="150000"/>
              </a:lnSpc>
            </a:pPr>
            <a:endParaRPr lang="tr-TR" sz="1450" dirty="0"/>
          </a:p>
          <a:p>
            <a:pPr algn="just">
              <a:lnSpc>
                <a:spcPct val="150000"/>
              </a:lnSpc>
            </a:pPr>
            <a:r>
              <a:rPr lang="en-US" sz="1450" dirty="0"/>
              <a:t>Moreover, we supply fuels via trucks at all Turkish ports.</a:t>
            </a:r>
            <a:endParaRPr lang="tr-TR" sz="1450" dirty="0"/>
          </a:p>
          <a:p>
            <a:pPr algn="just">
              <a:lnSpc>
                <a:spcPct val="150000"/>
              </a:lnSpc>
            </a:pPr>
            <a:endParaRPr lang="tr-TR" sz="1450" dirty="0"/>
          </a:p>
          <a:p>
            <a:pPr algn="just">
              <a:lnSpc>
                <a:spcPct val="150000"/>
              </a:lnSpc>
            </a:pPr>
            <a:endParaRPr lang="tr-TR" sz="1100" dirty="0"/>
          </a:p>
        </p:txBody>
      </p:sp>
    </p:spTree>
    <p:extLst>
      <p:ext uri="{BB962C8B-B14F-4D97-AF65-F5344CB8AC3E}">
        <p14:creationId xmlns:p14="http://schemas.microsoft.com/office/powerpoint/2010/main" val="85286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21">
            <a:extLst>
              <a:ext uri="{FF2B5EF4-FFF2-40B4-BE49-F238E27FC236}">
                <a16:creationId xmlns:a16="http://schemas.microsoft.com/office/drawing/2014/main" id="{D15DA639-F736-3DB8-1053-1CE375F79214}"/>
              </a:ext>
            </a:extLst>
          </p:cNvPr>
          <p:cNvSpPr txBox="1">
            <a:spLocks/>
          </p:cNvSpPr>
          <p:nvPr/>
        </p:nvSpPr>
        <p:spPr>
          <a:xfrm>
            <a:off x="387761" y="259293"/>
            <a:ext cx="10023336" cy="4461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Our Fleet</a:t>
            </a:r>
            <a:endParaRPr lang="en-GB" sz="3200" dirty="0"/>
          </a:p>
        </p:txBody>
      </p:sp>
      <p:grpSp>
        <p:nvGrpSpPr>
          <p:cNvPr id="40" name="Group 39">
            <a:extLst>
              <a:ext uri="{FF2B5EF4-FFF2-40B4-BE49-F238E27FC236}">
                <a16:creationId xmlns:a16="http://schemas.microsoft.com/office/drawing/2014/main" id="{FC346301-96C9-D054-C50E-006CE86582C5}"/>
              </a:ext>
            </a:extLst>
          </p:cNvPr>
          <p:cNvGrpSpPr/>
          <p:nvPr/>
        </p:nvGrpSpPr>
        <p:grpSpPr>
          <a:xfrm>
            <a:off x="479425" y="960968"/>
            <a:ext cx="958482" cy="70548"/>
            <a:chOff x="1373786" y="1322305"/>
            <a:chExt cx="958482" cy="70548"/>
          </a:xfrm>
        </p:grpSpPr>
        <p:sp>
          <p:nvSpPr>
            <p:cNvPr id="41" name="Oval 40">
              <a:extLst>
                <a:ext uri="{FF2B5EF4-FFF2-40B4-BE49-F238E27FC236}">
                  <a16:creationId xmlns:a16="http://schemas.microsoft.com/office/drawing/2014/main" id="{DF2E73B7-5EC6-245A-FD67-48120B0F1D47}"/>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2" name="Oval 41">
              <a:extLst>
                <a:ext uri="{FF2B5EF4-FFF2-40B4-BE49-F238E27FC236}">
                  <a16:creationId xmlns:a16="http://schemas.microsoft.com/office/drawing/2014/main" id="{C444E895-6995-AC2E-69B7-D8AB94DD713E}"/>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3" name="Oval 42">
              <a:extLst>
                <a:ext uri="{FF2B5EF4-FFF2-40B4-BE49-F238E27FC236}">
                  <a16:creationId xmlns:a16="http://schemas.microsoft.com/office/drawing/2014/main" id="{619E295F-0469-6F29-1095-2D450A5E7F4C}"/>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4" name="Oval 43">
              <a:extLst>
                <a:ext uri="{FF2B5EF4-FFF2-40B4-BE49-F238E27FC236}">
                  <a16:creationId xmlns:a16="http://schemas.microsoft.com/office/drawing/2014/main" id="{E8A09D74-4AFA-A851-5B96-F5BEE0385C6C}"/>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5" name="Oval 44">
              <a:extLst>
                <a:ext uri="{FF2B5EF4-FFF2-40B4-BE49-F238E27FC236}">
                  <a16:creationId xmlns:a16="http://schemas.microsoft.com/office/drawing/2014/main" id="{08D795A5-F00F-583D-0F32-2F1FC35FB889}"/>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3" name="Freeform: Shape 2">
            <a:extLst>
              <a:ext uri="{FF2B5EF4-FFF2-40B4-BE49-F238E27FC236}">
                <a16:creationId xmlns:a16="http://schemas.microsoft.com/office/drawing/2014/main" id="{C25AE3CE-77E5-AA32-30D0-40E81B563BE3}"/>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solidFill>
                <a:schemeClr val="bg1"/>
              </a:solidFill>
            </a:endParaRPr>
          </a:p>
        </p:txBody>
      </p:sp>
      <p:pic>
        <p:nvPicPr>
          <p:cNvPr id="6" name="Picture 5" descr="A collage of different ships&#10;&#10;Description automatically generated">
            <a:extLst>
              <a:ext uri="{FF2B5EF4-FFF2-40B4-BE49-F238E27FC236}">
                <a16:creationId xmlns:a16="http://schemas.microsoft.com/office/drawing/2014/main" id="{F61B6A9B-AA26-AE20-9812-ED79EB93C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425" y="2221383"/>
            <a:ext cx="11053763" cy="4162535"/>
          </a:xfrm>
          <a:prstGeom prst="rect">
            <a:avLst/>
          </a:prstGeom>
        </p:spPr>
      </p:pic>
      <p:pic>
        <p:nvPicPr>
          <p:cNvPr id="2" name="Picture 1" descr="A blue and black text&#10;&#10;Description automatically generated">
            <a:extLst>
              <a:ext uri="{FF2B5EF4-FFF2-40B4-BE49-F238E27FC236}">
                <a16:creationId xmlns:a16="http://schemas.microsoft.com/office/drawing/2014/main" id="{AE35A79E-6AD6-DBE1-B89E-1D73F8B1C5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
        <p:nvSpPr>
          <p:cNvPr id="5" name="Metin kutusu 15">
            <a:extLst>
              <a:ext uri="{FF2B5EF4-FFF2-40B4-BE49-F238E27FC236}">
                <a16:creationId xmlns:a16="http://schemas.microsoft.com/office/drawing/2014/main" id="{3544EA00-82F1-A40A-5D50-FAF25BA3AF6F}"/>
              </a:ext>
            </a:extLst>
          </p:cNvPr>
          <p:cNvSpPr txBox="1"/>
          <p:nvPr/>
        </p:nvSpPr>
        <p:spPr>
          <a:xfrm>
            <a:off x="479425" y="1149011"/>
            <a:ext cx="11206607" cy="954877"/>
          </a:xfrm>
          <a:prstGeom prst="rect">
            <a:avLst/>
          </a:prstGeom>
          <a:noFill/>
        </p:spPr>
        <p:txBody>
          <a:bodyPr wrap="square" rtlCol="0">
            <a:spAutoFit/>
          </a:bodyPr>
          <a:lstStyle/>
          <a:p>
            <a:pPr algn="just">
              <a:lnSpc>
                <a:spcPct val="150000"/>
              </a:lnSpc>
            </a:pPr>
            <a:r>
              <a:rPr lang="en-US" sz="2000" dirty="0"/>
              <a:t>From 2006 until today, we have successfully </a:t>
            </a:r>
            <a:r>
              <a:rPr lang="tr-TR" sz="2000" dirty="0" err="1"/>
              <a:t>supplied</a:t>
            </a:r>
            <a:r>
              <a:rPr lang="tr-TR" sz="2000" dirty="0"/>
              <a:t> </a:t>
            </a:r>
            <a:r>
              <a:rPr lang="en-US" sz="2000" dirty="0"/>
              <a:t>6.4 million tons</a:t>
            </a:r>
            <a:r>
              <a:rPr lang="tr-TR" sz="2000" dirty="0"/>
              <a:t> of </a:t>
            </a:r>
            <a:r>
              <a:rPr lang="en-US" sz="2000" dirty="0"/>
              <a:t>fuels </a:t>
            </a:r>
            <a:r>
              <a:rPr lang="tr-TR" sz="2000" dirty="0" err="1"/>
              <a:t>to</a:t>
            </a:r>
            <a:r>
              <a:rPr lang="tr-TR" sz="2000" dirty="0"/>
              <a:t> </a:t>
            </a:r>
            <a:r>
              <a:rPr lang="en-US" sz="2000" dirty="0"/>
              <a:t>over 25 thousand </a:t>
            </a:r>
            <a:r>
              <a:rPr lang="tr-TR" sz="2000" dirty="0" err="1"/>
              <a:t>vessels</a:t>
            </a:r>
            <a:r>
              <a:rPr lang="en-US" sz="2000" dirty="0"/>
              <a:t>.</a:t>
            </a:r>
          </a:p>
        </p:txBody>
      </p:sp>
      <p:sp>
        <p:nvSpPr>
          <p:cNvPr id="4" name="Rectangle 3">
            <a:extLst>
              <a:ext uri="{FF2B5EF4-FFF2-40B4-BE49-F238E27FC236}">
                <a16:creationId xmlns:a16="http://schemas.microsoft.com/office/drawing/2014/main" id="{C1B3024C-590D-8C0E-4DCD-85D8AA383E5B}"/>
              </a:ext>
            </a:extLst>
          </p:cNvPr>
          <p:cNvSpPr/>
          <p:nvPr/>
        </p:nvSpPr>
        <p:spPr>
          <a:xfrm>
            <a:off x="525144" y="2252410"/>
            <a:ext cx="3351911" cy="18441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err="1">
              <a:solidFill>
                <a:srgbClr val="00247D"/>
              </a:solidFill>
            </a:endParaRPr>
          </a:p>
          <a:p>
            <a:pPr algn="ctr"/>
            <a:endParaRPr lang="tr-TR" dirty="0" err="1">
              <a:solidFill>
                <a:srgbClr val="00247D"/>
              </a:solidFill>
            </a:endParaRPr>
          </a:p>
          <a:p>
            <a:pPr algn="ctr"/>
            <a:r>
              <a:rPr lang="tr-TR" dirty="0">
                <a:solidFill>
                  <a:schemeClr val="bg1"/>
                </a:solidFill>
              </a:rPr>
              <a:t>4139 DWT</a:t>
            </a:r>
          </a:p>
        </p:txBody>
      </p:sp>
      <p:sp>
        <p:nvSpPr>
          <p:cNvPr id="7" name="Rectangle 6">
            <a:extLst>
              <a:ext uri="{FF2B5EF4-FFF2-40B4-BE49-F238E27FC236}">
                <a16:creationId xmlns:a16="http://schemas.microsoft.com/office/drawing/2014/main" id="{B50545D3-1D0B-C752-78AC-9E606F09FC2C}"/>
              </a:ext>
            </a:extLst>
          </p:cNvPr>
          <p:cNvSpPr/>
          <p:nvPr/>
        </p:nvSpPr>
        <p:spPr>
          <a:xfrm>
            <a:off x="4330350" y="2267650"/>
            <a:ext cx="3351911" cy="1828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bg1"/>
              </a:solidFill>
            </a:endParaRPr>
          </a:p>
          <a:p>
            <a:pPr algn="ctr"/>
            <a:endParaRPr lang="tr-TR" dirty="0">
              <a:solidFill>
                <a:schemeClr val="bg1"/>
              </a:solidFill>
            </a:endParaRPr>
          </a:p>
          <a:p>
            <a:pPr algn="ctr"/>
            <a:r>
              <a:rPr lang="tr-TR" dirty="0">
                <a:solidFill>
                  <a:schemeClr val="bg1"/>
                </a:solidFill>
              </a:rPr>
              <a:t>3799 DWT</a:t>
            </a:r>
          </a:p>
        </p:txBody>
      </p:sp>
      <p:sp>
        <p:nvSpPr>
          <p:cNvPr id="8" name="Rectangle 7">
            <a:extLst>
              <a:ext uri="{FF2B5EF4-FFF2-40B4-BE49-F238E27FC236}">
                <a16:creationId xmlns:a16="http://schemas.microsoft.com/office/drawing/2014/main" id="{062B9BEF-6B7A-E3C6-A6C5-A810631B9920}"/>
              </a:ext>
            </a:extLst>
          </p:cNvPr>
          <p:cNvSpPr/>
          <p:nvPr/>
        </p:nvSpPr>
        <p:spPr>
          <a:xfrm>
            <a:off x="514172" y="4546706"/>
            <a:ext cx="3351911" cy="18441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bg1"/>
              </a:solidFill>
            </a:endParaRPr>
          </a:p>
          <a:p>
            <a:pPr algn="ctr"/>
            <a:endParaRPr lang="tr-TR" dirty="0">
              <a:solidFill>
                <a:schemeClr val="bg1"/>
              </a:solidFill>
            </a:endParaRPr>
          </a:p>
          <a:p>
            <a:pPr algn="ctr"/>
            <a:r>
              <a:rPr lang="tr-TR" dirty="0">
                <a:solidFill>
                  <a:schemeClr val="bg1"/>
                </a:solidFill>
              </a:rPr>
              <a:t>1763 DWT</a:t>
            </a:r>
          </a:p>
        </p:txBody>
      </p:sp>
      <p:sp>
        <p:nvSpPr>
          <p:cNvPr id="9" name="Rectangle 8">
            <a:extLst>
              <a:ext uri="{FF2B5EF4-FFF2-40B4-BE49-F238E27FC236}">
                <a16:creationId xmlns:a16="http://schemas.microsoft.com/office/drawing/2014/main" id="{0DE7E07A-E19C-C0B0-E1F8-F585570DBAD7}"/>
              </a:ext>
            </a:extLst>
          </p:cNvPr>
          <p:cNvSpPr/>
          <p:nvPr/>
        </p:nvSpPr>
        <p:spPr>
          <a:xfrm>
            <a:off x="4330349" y="4546706"/>
            <a:ext cx="3351911" cy="18441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rgbClr val="00247D"/>
              </a:solidFill>
            </a:endParaRPr>
          </a:p>
          <a:p>
            <a:pPr algn="ctr"/>
            <a:endParaRPr lang="tr-TR" dirty="0">
              <a:solidFill>
                <a:schemeClr val="bg1"/>
              </a:solidFill>
            </a:endParaRPr>
          </a:p>
          <a:p>
            <a:pPr algn="ctr"/>
            <a:r>
              <a:rPr lang="tr-TR" dirty="0">
                <a:solidFill>
                  <a:schemeClr val="bg1"/>
                </a:solidFill>
              </a:rPr>
              <a:t>1646 DWT</a:t>
            </a:r>
          </a:p>
        </p:txBody>
      </p:sp>
      <p:sp>
        <p:nvSpPr>
          <p:cNvPr id="10" name="Rectangle 9">
            <a:extLst>
              <a:ext uri="{FF2B5EF4-FFF2-40B4-BE49-F238E27FC236}">
                <a16:creationId xmlns:a16="http://schemas.microsoft.com/office/drawing/2014/main" id="{72978B56-4361-F292-1070-7DB8748425D3}"/>
              </a:ext>
            </a:extLst>
          </p:cNvPr>
          <p:cNvSpPr/>
          <p:nvPr/>
        </p:nvSpPr>
        <p:spPr>
          <a:xfrm>
            <a:off x="8071548" y="2280864"/>
            <a:ext cx="3351911" cy="18441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rgbClr val="00247D"/>
              </a:solidFill>
            </a:endParaRPr>
          </a:p>
          <a:p>
            <a:pPr algn="ctr"/>
            <a:endParaRPr lang="tr-TR" dirty="0">
              <a:solidFill>
                <a:srgbClr val="00247D"/>
              </a:solidFill>
            </a:endParaRPr>
          </a:p>
          <a:p>
            <a:pPr algn="ctr"/>
            <a:endParaRPr lang="tr-TR" dirty="0">
              <a:solidFill>
                <a:schemeClr val="bg1"/>
              </a:solidFill>
            </a:endParaRPr>
          </a:p>
          <a:p>
            <a:pPr algn="ctr"/>
            <a:r>
              <a:rPr lang="tr-TR" dirty="0">
                <a:solidFill>
                  <a:schemeClr val="bg1"/>
                </a:solidFill>
              </a:rPr>
              <a:t>1770 DWT</a:t>
            </a:r>
          </a:p>
          <a:p>
            <a:pPr algn="ctr"/>
            <a:endParaRPr lang="tr-TR" dirty="0">
              <a:solidFill>
                <a:srgbClr val="00247D"/>
              </a:solidFill>
            </a:endParaRPr>
          </a:p>
        </p:txBody>
      </p:sp>
      <p:sp>
        <p:nvSpPr>
          <p:cNvPr id="11" name="Rectangle 10">
            <a:extLst>
              <a:ext uri="{FF2B5EF4-FFF2-40B4-BE49-F238E27FC236}">
                <a16:creationId xmlns:a16="http://schemas.microsoft.com/office/drawing/2014/main" id="{0635D9B3-7537-21DB-03A3-5FB054AE61BE}"/>
              </a:ext>
            </a:extLst>
          </p:cNvPr>
          <p:cNvSpPr/>
          <p:nvPr/>
        </p:nvSpPr>
        <p:spPr>
          <a:xfrm>
            <a:off x="8146526" y="4546706"/>
            <a:ext cx="3351911" cy="18441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rgbClr val="00247D"/>
              </a:solidFill>
            </a:endParaRPr>
          </a:p>
          <a:p>
            <a:pPr algn="ctr"/>
            <a:endParaRPr lang="tr-TR" dirty="0">
              <a:solidFill>
                <a:schemeClr val="bg1"/>
              </a:solidFill>
            </a:endParaRPr>
          </a:p>
          <a:p>
            <a:pPr algn="ctr"/>
            <a:r>
              <a:rPr lang="tr-TR" dirty="0">
                <a:solidFill>
                  <a:schemeClr val="bg1"/>
                </a:solidFill>
              </a:rPr>
              <a:t>1634 DWT</a:t>
            </a:r>
          </a:p>
        </p:txBody>
      </p:sp>
    </p:spTree>
    <p:extLst>
      <p:ext uri="{BB962C8B-B14F-4D97-AF65-F5344CB8AC3E}">
        <p14:creationId xmlns:p14="http://schemas.microsoft.com/office/powerpoint/2010/main" val="374057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21">
            <a:extLst>
              <a:ext uri="{FF2B5EF4-FFF2-40B4-BE49-F238E27FC236}">
                <a16:creationId xmlns:a16="http://schemas.microsoft.com/office/drawing/2014/main" id="{D15DA639-F736-3DB8-1053-1CE375F79214}"/>
              </a:ext>
            </a:extLst>
          </p:cNvPr>
          <p:cNvSpPr txBox="1">
            <a:spLocks/>
          </p:cNvSpPr>
          <p:nvPr/>
        </p:nvSpPr>
        <p:spPr>
          <a:xfrm>
            <a:off x="387761" y="259293"/>
            <a:ext cx="10023336" cy="4461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Sustainability</a:t>
            </a:r>
            <a:endParaRPr lang="en-GB" sz="3200" dirty="0"/>
          </a:p>
        </p:txBody>
      </p:sp>
      <p:grpSp>
        <p:nvGrpSpPr>
          <p:cNvPr id="40" name="Group 39">
            <a:extLst>
              <a:ext uri="{FF2B5EF4-FFF2-40B4-BE49-F238E27FC236}">
                <a16:creationId xmlns:a16="http://schemas.microsoft.com/office/drawing/2014/main" id="{FC346301-96C9-D054-C50E-006CE86582C5}"/>
              </a:ext>
            </a:extLst>
          </p:cNvPr>
          <p:cNvGrpSpPr/>
          <p:nvPr/>
        </p:nvGrpSpPr>
        <p:grpSpPr>
          <a:xfrm>
            <a:off x="479425" y="960968"/>
            <a:ext cx="958482" cy="70548"/>
            <a:chOff x="1373786" y="1322305"/>
            <a:chExt cx="958482" cy="70548"/>
          </a:xfrm>
        </p:grpSpPr>
        <p:sp>
          <p:nvSpPr>
            <p:cNvPr id="41" name="Oval 40">
              <a:extLst>
                <a:ext uri="{FF2B5EF4-FFF2-40B4-BE49-F238E27FC236}">
                  <a16:creationId xmlns:a16="http://schemas.microsoft.com/office/drawing/2014/main" id="{DF2E73B7-5EC6-245A-FD67-48120B0F1D47}"/>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2" name="Oval 41">
              <a:extLst>
                <a:ext uri="{FF2B5EF4-FFF2-40B4-BE49-F238E27FC236}">
                  <a16:creationId xmlns:a16="http://schemas.microsoft.com/office/drawing/2014/main" id="{C444E895-6995-AC2E-69B7-D8AB94DD713E}"/>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3" name="Oval 42">
              <a:extLst>
                <a:ext uri="{FF2B5EF4-FFF2-40B4-BE49-F238E27FC236}">
                  <a16:creationId xmlns:a16="http://schemas.microsoft.com/office/drawing/2014/main" id="{619E295F-0469-6F29-1095-2D450A5E7F4C}"/>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4" name="Oval 43">
              <a:extLst>
                <a:ext uri="{FF2B5EF4-FFF2-40B4-BE49-F238E27FC236}">
                  <a16:creationId xmlns:a16="http://schemas.microsoft.com/office/drawing/2014/main" id="{E8A09D74-4AFA-A851-5B96-F5BEE0385C6C}"/>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5" name="Oval 44">
              <a:extLst>
                <a:ext uri="{FF2B5EF4-FFF2-40B4-BE49-F238E27FC236}">
                  <a16:creationId xmlns:a16="http://schemas.microsoft.com/office/drawing/2014/main" id="{08D795A5-F00F-583D-0F32-2F1FC35FB889}"/>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3" name="Freeform: Shape 2">
            <a:extLst>
              <a:ext uri="{FF2B5EF4-FFF2-40B4-BE49-F238E27FC236}">
                <a16:creationId xmlns:a16="http://schemas.microsoft.com/office/drawing/2014/main" id="{C25AE3CE-77E5-AA32-30D0-40E81B563BE3}"/>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dirty="0"/>
          </a:p>
        </p:txBody>
      </p:sp>
      <p:sp>
        <p:nvSpPr>
          <p:cNvPr id="6" name="Metin kutusu 15">
            <a:extLst>
              <a:ext uri="{FF2B5EF4-FFF2-40B4-BE49-F238E27FC236}">
                <a16:creationId xmlns:a16="http://schemas.microsoft.com/office/drawing/2014/main" id="{8AF078D4-79D0-84B6-7F78-7F06A3BC2F90}"/>
              </a:ext>
            </a:extLst>
          </p:cNvPr>
          <p:cNvSpPr txBox="1"/>
          <p:nvPr/>
        </p:nvSpPr>
        <p:spPr>
          <a:xfrm>
            <a:off x="5894832" y="1296384"/>
            <a:ext cx="5748248" cy="3927742"/>
          </a:xfrm>
          <a:prstGeom prst="rect">
            <a:avLst/>
          </a:prstGeom>
          <a:noFill/>
        </p:spPr>
        <p:txBody>
          <a:bodyPr wrap="square" rtlCol="0">
            <a:spAutoFit/>
          </a:bodyPr>
          <a:lstStyle/>
          <a:p>
            <a:pPr algn="just">
              <a:lnSpc>
                <a:spcPct val="150000"/>
              </a:lnSpc>
            </a:pPr>
            <a:r>
              <a:rPr lang="en-US" sz="1400" dirty="0"/>
              <a:t>In the broadest sense, sustainability refers to the ability to maintain and support a process consistently over time. Sustainability aims to prevent the exhaustion of natural and physical resources and thus ensure they stay available in the long term.</a:t>
            </a:r>
          </a:p>
          <a:p>
            <a:pPr marL="171450" indent="-171450" algn="just">
              <a:lnSpc>
                <a:spcPct val="150000"/>
              </a:lnSpc>
              <a:buFont typeface="Arial" panose="020B0604020202020204" pitchFamily="34" charset="0"/>
              <a:buChar char="•"/>
            </a:pPr>
            <a:r>
              <a:rPr lang="en-US" sz="1400" dirty="0"/>
              <a:t>Sustainability is the ability to maintain or support a process in time. </a:t>
            </a:r>
          </a:p>
          <a:p>
            <a:pPr marL="171450" indent="-171450" algn="just">
              <a:lnSpc>
                <a:spcPct val="150000"/>
              </a:lnSpc>
              <a:buFont typeface="Arial" panose="020B0604020202020204" pitchFamily="34" charset="0"/>
              <a:buChar char="•"/>
            </a:pPr>
            <a:r>
              <a:rPr lang="en-US" sz="1400" dirty="0"/>
              <a:t>Sustainability is commonly divided into three key concepts: economic, environmental and social. </a:t>
            </a:r>
          </a:p>
          <a:p>
            <a:pPr marL="171450" indent="-171450" algn="just">
              <a:lnSpc>
                <a:spcPct val="150000"/>
              </a:lnSpc>
              <a:buFont typeface="Arial" panose="020B0604020202020204" pitchFamily="34" charset="0"/>
              <a:buChar char="•"/>
            </a:pPr>
            <a:r>
              <a:rPr lang="en-US" sz="1400" dirty="0"/>
              <a:t>Many businesses and governments are committed to sustainable goals such as reducing environmental footprints and protecting resources.  </a:t>
            </a:r>
          </a:p>
          <a:p>
            <a:pPr marL="171450" indent="-171450" algn="just">
              <a:lnSpc>
                <a:spcPct val="150000"/>
              </a:lnSpc>
              <a:buFont typeface="Arial" panose="020B0604020202020204" pitchFamily="34" charset="0"/>
              <a:buChar char="•"/>
            </a:pPr>
            <a:r>
              <a:rPr lang="en-US" sz="1400" dirty="0"/>
              <a:t>Some investors embrace sustainability investments known as «green investments». </a:t>
            </a:r>
          </a:p>
        </p:txBody>
      </p:sp>
      <p:pic>
        <p:nvPicPr>
          <p:cNvPr id="2" name="Picture 1" descr="A blue and black text&#10;&#10;Description automatically generated">
            <a:extLst>
              <a:ext uri="{FF2B5EF4-FFF2-40B4-BE49-F238E27FC236}">
                <a16:creationId xmlns:a16="http://schemas.microsoft.com/office/drawing/2014/main" id="{22736A10-CBEF-08E7-2896-7BD7A00D71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pic>
        <p:nvPicPr>
          <p:cNvPr id="1028" name="Picture 4">
            <a:extLst>
              <a:ext uri="{FF2B5EF4-FFF2-40B4-BE49-F238E27FC236}">
                <a16:creationId xmlns:a16="http://schemas.microsoft.com/office/drawing/2014/main" id="{1C28DE7C-6B07-F0A9-BA18-1BB1CA92E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61" y="1343025"/>
            <a:ext cx="4762500"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77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1062</TotalTime>
  <Words>758</Words>
  <Application>Microsoft Office PowerPoint</Application>
  <PresentationFormat>Widescreen</PresentationFormat>
  <Paragraphs>140</Paragraphs>
  <Slides>12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Lato</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Arkas Holding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Erdinc ALTUN</dc:creator>
  <cp:lastModifiedBy>Erdinc ALTUN</cp:lastModifiedBy>
  <cp:revision>16</cp:revision>
  <dcterms:created xsi:type="dcterms:W3CDTF">2025-01-08T08:07:33Z</dcterms:created>
  <dcterms:modified xsi:type="dcterms:W3CDTF">2025-01-15T12:40:08Z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2ba53c-af1d-44c9-a18a-d7df1d042fba_Enabled">
    <vt:lpwstr>true</vt:lpwstr>
  </property>
  <property fmtid="{D5CDD505-2E9C-101B-9397-08002B2CF9AE}" pid="3" name="MSIP_Label_d32ba53c-af1d-44c9-a18a-d7df1d042fba_SetDate">
    <vt:lpwstr>2025-01-08T13:53:28Z</vt:lpwstr>
  </property>
  <property fmtid="{D5CDD505-2E9C-101B-9397-08002B2CF9AE}" pid="4" name="MSIP_Label_d32ba53c-af1d-44c9-a18a-d7df1d042fba_Method">
    <vt:lpwstr>Standard</vt:lpwstr>
  </property>
  <property fmtid="{D5CDD505-2E9C-101B-9397-08002B2CF9AE}" pid="5" name="MSIP_Label_d32ba53c-af1d-44c9-a18a-d7df1d042fba_Name">
    <vt:lpwstr>For Service Only</vt:lpwstr>
  </property>
  <property fmtid="{D5CDD505-2E9C-101B-9397-08002B2CF9AE}" pid="6" name="MSIP_Label_d32ba53c-af1d-44c9-a18a-d7df1d042fba_SiteId">
    <vt:lpwstr>f5a2db61-c625-49fc-992a-c4fe544776b0</vt:lpwstr>
  </property>
  <property fmtid="{D5CDD505-2E9C-101B-9397-08002B2CF9AE}" pid="7" name="MSIP_Label_d32ba53c-af1d-44c9-a18a-d7df1d042fba_ActionId">
    <vt:lpwstr>50e95cb2-9cac-45d6-9eb4-6336e7181cec</vt:lpwstr>
  </property>
  <property fmtid="{D5CDD505-2E9C-101B-9397-08002B2CF9AE}" pid="8" name="MSIP_Label_d32ba53c-af1d-44c9-a18a-d7df1d042fba_ContentBits">
    <vt:lpwstr>0</vt:lpwstr>
  </property>
</Properties>
</file>