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jpg" ContentType="image/jpeg"/>
  <Default Extension="png" ContentType="image/png"/>
  <Default Extension="emf" ContentType="image/x-emf"/>
  <Default Extension="xlsx" ContentType="application/vnd.openxmlformats-officedocument.spreadsheetml.sheet"/>
  <Default Extension="wdp" ContentType="image/vnd.ms-photo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1.xml" ContentType="application/vnd.openxmlformats-officedocument.presentationml.notesSlide+xml"/>
  <Override PartName="/ppt/presProps.xml" ContentType="application/vnd.openxmlformats-officedocument.presentationml.presProps+xml"/>
  <Override PartName="/ppt/slides/slide9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7.xml" ContentType="application/vnd.openxmlformats-officedocument.presentationml.notesSlide+xml"/>
  <Override PartName="/ppt/tableStyles.xml" ContentType="application/vnd.openxmlformats-officedocument.presentationml.tableStyles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673" r:id="rId7"/>
    <p:sldId id="263" r:id="rId8"/>
    <p:sldId id="265" r:id="rId9"/>
    <p:sldId id="671" r:id="rId10"/>
    <p:sldId id="266" r:id="rId11"/>
    <p:sldId id="267" r:id="rId12"/>
    <p:sldId id="268" r:id="rId13"/>
    <p:sldId id="269" r:id="rId14"/>
    <p:sldId id="270" r:id="rId15"/>
    <p:sldId id="264" r:id="rId16"/>
    <p:sldId id="271" r:id="rId17"/>
    <p:sldId id="680" r:id="rId18"/>
    <p:sldId id="676" r:id="rId19"/>
    <p:sldId id="679" r:id="rId20"/>
    <p:sldId id="677" r:id="rId21"/>
    <p:sldId id="678" r:id="rId22"/>
    <p:sldId id="681" r:id="rId23"/>
    <p:sldId id="675" r:id="rId24"/>
    <p:sldId id="672" r:id="rId25"/>
  </p:sldIdLst>
  <p:sldSz cx="12192000" cy="6858000"/>
  <p:notesSz cx="6797675" cy="987266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113D80-A8FE-4538-98BB-0675D201C418}">
          <p14:sldIdLst>
            <p14:sldId id="256"/>
            <p14:sldId id="257"/>
            <p14:sldId id="258"/>
            <p14:sldId id="259"/>
            <p14:sldId id="260"/>
            <p14:sldId id="673"/>
            <p14:sldId id="263"/>
            <p14:sldId id="265"/>
            <p14:sldId id="671"/>
            <p14:sldId id="266"/>
            <p14:sldId id="267"/>
            <p14:sldId id="268"/>
            <p14:sldId id="269"/>
            <p14:sldId id="270"/>
            <p14:sldId id="264"/>
            <p14:sldId id="271"/>
            <p14:sldId id="680"/>
            <p14:sldId id="676"/>
            <p14:sldId id="679"/>
            <p14:sldId id="677"/>
            <p14:sldId id="678"/>
            <p14:sldId id="681"/>
            <p14:sldId id="675"/>
            <p14:sldId id="6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2FBB4E"/>
    <a:srgbClr val="83BE2D"/>
    <a:srgbClr val="00247D"/>
    <a:srgbClr val="578AD6"/>
    <a:srgbClr val="D86ECC"/>
    <a:srgbClr val="D9D9D9"/>
    <a:srgbClr val="0496FF"/>
    <a:srgbClr val="598BD6"/>
    <a:srgbClr val="F8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915" autoAdjust="0"/>
  </p:normalViewPr>
  <p:slideViewPr>
    <p:cSldViewPr snapToGrid="0">
      <p:cViewPr varScale="1">
        <p:scale>
          <a:sx n="70" d="100"/>
          <a:sy n="70" d="100"/>
        </p:scale>
        <p:origin x="6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26" y="84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8" /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notesMaster" Target="/ppt/notesMasters/notesMaster1.xml" Id="rId26" /><Relationship Type="http://schemas.openxmlformats.org/officeDocument/2006/relationships/slide" Target="/ppt/slides/slide2.xml" Id="rId3" /><Relationship Type="http://schemas.openxmlformats.org/officeDocument/2006/relationships/slide" Target="/ppt/slides/slide20.xml" Id="rId21" /><Relationship Type="http://schemas.openxmlformats.org/officeDocument/2006/relationships/slide" Target="/ppt/slides/slide6.xml" Id="rId7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slide" Target="/ppt/slides/slide19.xml" Id="rId20" /><Relationship Type="http://schemas.openxmlformats.org/officeDocument/2006/relationships/viewProps" Target="/ppt/viewProps.xml" Id="rId29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presProps" Target="/ppt/presProps.xml" Id="rId28" /><Relationship Type="http://schemas.openxmlformats.org/officeDocument/2006/relationships/slide" Target="/ppt/slides/slide9.xml" Id="rId10" /><Relationship Type="http://schemas.openxmlformats.org/officeDocument/2006/relationships/slide" Target="/ppt/slides/slide18.xml" Id="rId19" /><Relationship Type="http://schemas.openxmlformats.org/officeDocument/2006/relationships/tableStyles" Target="/ppt/tableStyles.xml" Id="rId31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handoutMaster" Target="/ppt/handoutMasters/handoutMaster1.xml" Id="rId27" /><Relationship Type="http://schemas.openxmlformats.org/officeDocument/2006/relationships/theme" Target="/ppt/theme/theme1.xml" Id="rId30" /></Relationships>
</file>

<file path=ppt/handoutMasters/_rels/handoutMaster1.xml.rels>&#65279;<?xml version="1.0" encoding="utf-8"?><Relationships xmlns="http://schemas.openxmlformats.org/package/2006/relationships"><Relationship Type="http://schemas.openxmlformats.org/officeDocument/2006/relationships/theme" Target="/ppt/theme/theme3.xml" Id="rId1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7A2438-70BD-58F9-2216-E4BB12F5F1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9E0F9-BBAF-A03B-7596-9875D5F0BD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CEE00-E220-45D2-94CA-D40459B4FCA3}" type="datetimeFigureOut">
              <a:rPr lang="tr-TR" smtClean="0"/>
              <a:t>16.12.2025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1CCDD-0FA4-2B0B-CA2E-4B69EEDE38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81EB0-9970-0FE6-BF9D-59925BD8E5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2081A-5CF6-4B22-B431-A59F03A964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206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FA31E-8C42-476A-AC23-5FAFD6DB2D0A}" type="datetimeFigureOut">
              <a:rPr lang="tr-TR" smtClean="0"/>
              <a:t>16.12.2025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CF66F-A4A5-4D6F-B454-F9BCF7F876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96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5.xml" Id="rId2" /><Relationship Type="http://schemas.openxmlformats.org/officeDocument/2006/relationships/notesMaster" Target="/ppt/notesMasters/notesMaster1.xml" Id="rId1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16.xml" Id="rId2" /><Relationship Type="http://schemas.openxmlformats.org/officeDocument/2006/relationships/notesMaster" Target="/ppt/notesMasters/notesMaster1.xml" Id="rId1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17.xml" Id="rId2" /><Relationship Type="http://schemas.openxmlformats.org/officeDocument/2006/relationships/notesMaster" Target="/ppt/notesMasters/notesMaster1.xml" Id="rId1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18.xml" Id="rId2" /><Relationship Type="http://schemas.openxmlformats.org/officeDocument/2006/relationships/notesMaster" Target="/ppt/notesMasters/notesMaster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19.xml" Id="rId2" /><Relationship Type="http://schemas.openxmlformats.org/officeDocument/2006/relationships/notesMaster" Target="/ppt/notesMasters/notesMaster1.xml" Id="rId1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slide" Target="/ppt/slides/slide20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slide" Target="/ppt/slides/slide21.xml" Id="rId2" /><Relationship Type="http://schemas.openxmlformats.org/officeDocument/2006/relationships/notesMaster" Target="/ppt/notesMasters/notesMaster1.xml" Id="rId1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slide" Target="/ppt/slides/slide22.xml" Id="rId2" /><Relationship Type="http://schemas.openxmlformats.org/officeDocument/2006/relationships/notesMaster" Target="/ppt/notesMasters/notesMaster1.xml" Id="rId1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slide" Target="/ppt/slides/slide23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5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327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933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7782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46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8661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1030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59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8401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415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7627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60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485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39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9577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415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006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84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62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80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719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CF66F-A4A5-4D6F-B454-F9BCF7F876D8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67046"/>
      </p:ext>
    </p:extLst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8566-B2EB-9A63-CB62-8D6089E42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BAB54-6305-73D0-82AA-7CAF0E003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E6181-C7C7-7262-C092-B52E72F0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E96F5C76-437B-455D-B4DE-548EA048BED5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9609-01C5-BC08-B876-A93864F9F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AFA4-52C9-9893-5E25-5A831F6A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09733FC4-80E3-4B7D-968A-6C87B05CC08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081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C41C-26C7-54D3-A5CA-C1D3621B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EF59-A301-96E0-7449-B79E7A2C5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33508-712B-4651-D0E2-4F7E8E2B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00CDD6E3-D3C3-4049-9DB7-67EB2DC2D53F}" type="datetime1">
              <a:rPr lang="tr-TR" smtClean="0"/>
              <a:pPr/>
              <a:t>16.12.2025</a:t>
            </a:fld>
            <a:endParaRPr lang="tr-T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B77F0-EEFF-224F-7608-AAC77797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03806-89DC-2231-A94D-61042960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13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09733FC4-80E3-4B7D-968A-6C87B05CC08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2854605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E081B-4BE0-9EFC-2E26-AE23F57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7E82A-1DCE-5C12-982A-AA70B4B0F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30C6B-CF19-51BE-94F9-04098ACFA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03A7DD-CC3D-4EB7-B06B-DBA08833E9A4}" type="datetime1">
              <a:rPr lang="tr-TR" smtClean="0"/>
              <a:t>16.12.2025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DD7E-7F13-9EA2-F8D0-671CFC730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530D9-A9AC-73A9-559D-8A9D51472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33FC4-80E3-4B7D-968A-6C87B05CC08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74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2.png" Id="rId3" /><Relationship Type="http://schemas.openxmlformats.org/officeDocument/2006/relationships/image" Target="/ppt/media/image1.png" Id="rId2" /><Relationship Type="http://schemas.openxmlformats.org/officeDocument/2006/relationships/slideLayout" Target="/ppt/slideLayouts/slideLayout1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11.pn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15.png" Id="rId8" /><Relationship Type="http://schemas.openxmlformats.org/officeDocument/2006/relationships/image" Target="/ppt/media/image1.png" Id="rId3" /><Relationship Type="http://schemas.openxmlformats.org/officeDocument/2006/relationships/image" Target="/ppt/media/image114.png" Id="rId7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13.png" Id="rId6" /><Relationship Type="http://schemas.openxmlformats.org/officeDocument/2006/relationships/image" Target="/ppt/media/image112.png" Id="rId5" /><Relationship Type="http://schemas.openxmlformats.org/officeDocument/2006/relationships/image" Target="/ppt/media/image3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116.jpe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17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18.pn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20.png" Id="rId5" /><Relationship Type="http://schemas.openxmlformats.org/officeDocument/2006/relationships/image" Target="/ppt/media/image119.pn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118.png" Id="rId3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20.png" Id="rId5" /><Relationship Type="http://schemas.openxmlformats.org/officeDocument/2006/relationships/image" Target="/ppt/media/image119.pn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121.jpg" Id="rId3" /><Relationship Type="http://schemas.openxmlformats.org/officeDocument/2006/relationships/notesSlide" Target="/ppt/notesSlides/notesSlide14.xml" Id="rId2" /><Relationship Type="http://schemas.openxmlformats.org/officeDocument/2006/relationships/slideLayout" Target="/ppt/slideLayouts/slideLayout1.xml" Id="rId1" /><Relationship Type="http://schemas.microsoft.com/office/2007/relationships/hdphoto" Target="/ppt/media/hdphoto1.wdp" Id="rId5" /><Relationship Type="http://schemas.openxmlformats.org/officeDocument/2006/relationships/image" Target="/ppt/media/image122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127.png" Id="rId8" /><Relationship Type="http://schemas.openxmlformats.org/officeDocument/2006/relationships/image" Target="/ppt/media/image3.png" Id="rId3" /><Relationship Type="http://schemas.openxmlformats.org/officeDocument/2006/relationships/image" Target="/ppt/media/image126.png" Id="rId7" /><Relationship Type="http://schemas.openxmlformats.org/officeDocument/2006/relationships/notesSlide" Target="/ppt/notesSlides/notesSlide15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25.png" Id="rId6" /><Relationship Type="http://schemas.openxmlformats.org/officeDocument/2006/relationships/image" Target="/ppt/media/image124.png" Id="rId5" /><Relationship Type="http://schemas.openxmlformats.org/officeDocument/2006/relationships/image" Target="/ppt/media/image123.pn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image" Target="/ppt/media/image129.emf" Id="rId7" /><Relationship Type="http://schemas.openxmlformats.org/officeDocument/2006/relationships/notesSlide" Target="/ppt/notesSlides/notesSlide16.xml" Id="rId2" /><Relationship Type="http://schemas.openxmlformats.org/officeDocument/2006/relationships/slideLayout" Target="/ppt/slideLayouts/slideLayout1.xml" Id="rId1" /><Relationship Type="http://schemas.openxmlformats.org/officeDocument/2006/relationships/package" Target="/ppt/embeddings/Microsoft_Excel_Worksheet.xlsx" Id="rId6" /><Relationship Type="http://schemas.openxmlformats.org/officeDocument/2006/relationships/image" Target="/ppt/media/image128.png" Id="rId4" /><Relationship Type="http://schemas.openxmlformats.org/officeDocument/2006/relationships/hyperlink" Target="https://wwwcdn.imo.org/localresources/en/KnowledgeCentre/IndexofIMOResolutions/MEPCDocuments/MEPC.403(83).pdf" TargetMode="External" Id="rId5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17.xml" Id="rId2" /><Relationship Type="http://schemas.openxmlformats.org/officeDocument/2006/relationships/slideLayout" Target="/ppt/slideLayouts/slideLayout1.xml" Id="rId1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18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30.emf" Id="rId6" /><Relationship Type="http://schemas.openxmlformats.org/officeDocument/2006/relationships/hyperlink" Target="https://www.imorules.com/GUID-36B75C8B-A308-4B1E-A82F-812725BDF359.html" TargetMode="External" Id="rId5" /><Relationship Type="http://schemas.openxmlformats.org/officeDocument/2006/relationships/hyperlink" Target="https://www.imo.org/en/mediacentre/hottopics/pages/eexi-cii-faq.aspx" TargetMode="External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8.png" Id="rId8" /><Relationship Type="http://schemas.openxmlformats.org/officeDocument/2006/relationships/image" Target="/ppt/media/image3.png" Id="rId3" /><Relationship Type="http://schemas.openxmlformats.org/officeDocument/2006/relationships/image" Target="/ppt/media/image7.png" Id="rId7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6.png" Id="rId6" /><Relationship Type="http://schemas.openxmlformats.org/officeDocument/2006/relationships/image" Target="/ppt/media/image5.png" Id="rId5" /><Relationship Type="http://schemas.openxmlformats.org/officeDocument/2006/relationships/image" Target="/ppt/media/image4.png" Id="rId4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19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31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20.xml" Id="rId2" /><Relationship Type="http://schemas.openxmlformats.org/officeDocument/2006/relationships/slideLayout" Target="/ppt/slideLayouts/slideLayout1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136.png" Id="rId8" /><Relationship Type="http://schemas.openxmlformats.org/officeDocument/2006/relationships/image" Target="/ppt/media/image3.png" Id="rId3" /><Relationship Type="http://schemas.openxmlformats.org/officeDocument/2006/relationships/image" Target="/ppt/media/image135.png" Id="rId7" /><Relationship Type="http://schemas.openxmlformats.org/officeDocument/2006/relationships/notesSlide" Target="/ppt/notesSlides/notesSlide2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34.png" Id="rId6" /><Relationship Type="http://schemas.openxmlformats.org/officeDocument/2006/relationships/image" Target="/ppt/media/image133.png" Id="rId5" /><Relationship Type="http://schemas.openxmlformats.org/officeDocument/2006/relationships/image" Target="/ppt/media/image132.png" Id="rId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notesSlide" Target="/ppt/notesSlides/notesSlide22.xml" Id="rId2" /><Relationship Type="http://schemas.openxmlformats.org/officeDocument/2006/relationships/slideLayout" Target="/ppt/slideLayouts/slideLayout1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138.png" Id="rId3" /><Relationship Type="http://schemas.openxmlformats.org/officeDocument/2006/relationships/image" Target="/ppt/media/image142.png" Id="rId7" /><Relationship Type="http://schemas.openxmlformats.org/officeDocument/2006/relationships/image" Target="/ppt/media/image137.jp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41.png" Id="rId6" /><Relationship Type="http://schemas.openxmlformats.org/officeDocument/2006/relationships/image" Target="/ppt/media/image140.png" Id="rId5" /><Relationship Type="http://schemas.openxmlformats.org/officeDocument/2006/relationships/image" Target="/ppt/media/image139.pn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13.png" Id="rId8" /><Relationship Type="http://schemas.openxmlformats.org/officeDocument/2006/relationships/image" Target="/ppt/media/image18.png" Id="rId13" /><Relationship Type="http://schemas.openxmlformats.org/officeDocument/2006/relationships/image" Target="/ppt/media/image3.png" Id="rId3" /><Relationship Type="http://schemas.openxmlformats.org/officeDocument/2006/relationships/image" Target="/ppt/media/image12.png" Id="rId7" /><Relationship Type="http://schemas.openxmlformats.org/officeDocument/2006/relationships/image" Target="/ppt/media/image17.svg" Id="rId12" /><Relationship Type="http://schemas.openxmlformats.org/officeDocument/2006/relationships/image" Target="/ppt/media/image22.png" Id="rId17" /><Relationship Type="http://schemas.openxmlformats.org/officeDocument/2006/relationships/notesSlide" Target="/ppt/notesSlides/notesSlide2.xml" Id="rId2" /><Relationship Type="http://schemas.openxmlformats.org/officeDocument/2006/relationships/image" Target="/ppt/media/image21.png" Id="rId16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1.png" Id="rId6" /><Relationship Type="http://schemas.openxmlformats.org/officeDocument/2006/relationships/image" Target="/ppt/media/image16.png" Id="rId11" /><Relationship Type="http://schemas.openxmlformats.org/officeDocument/2006/relationships/image" Target="/ppt/media/image10.png" Id="rId5" /><Relationship Type="http://schemas.openxmlformats.org/officeDocument/2006/relationships/image" Target="/ppt/media/image20.jpg" Id="rId15" /><Relationship Type="http://schemas.openxmlformats.org/officeDocument/2006/relationships/image" Target="/ppt/media/image15.svg" Id="rId10" /><Relationship Type="http://schemas.openxmlformats.org/officeDocument/2006/relationships/image" Target="/ppt/media/image9.png" Id="rId4" /><Relationship Type="http://schemas.openxmlformats.org/officeDocument/2006/relationships/image" Target="/ppt/media/image14.png" Id="rId9" /><Relationship Type="http://schemas.openxmlformats.org/officeDocument/2006/relationships/image" Target="/ppt/media/image19.svg" Id="rId1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31.png" Id="rId13" /><Relationship Type="http://schemas.openxmlformats.org/officeDocument/2006/relationships/image" Target="/ppt/media/image36.png" Id="rId18" /><Relationship Type="http://schemas.openxmlformats.org/officeDocument/2006/relationships/image" Target="/ppt/media/image44.jpeg" Id="rId26" /><Relationship Type="http://schemas.openxmlformats.org/officeDocument/2006/relationships/image" Target="/ppt/media/image57.png" Id="rId39" /><Relationship Type="http://schemas.openxmlformats.org/officeDocument/2006/relationships/image" Target="/ppt/media/image39.png" Id="rId21" /><Relationship Type="http://schemas.openxmlformats.org/officeDocument/2006/relationships/image" Target="/ppt/media/image52.png" Id="rId34" /><Relationship Type="http://schemas.openxmlformats.org/officeDocument/2006/relationships/image" Target="/ppt/media/image60.png" Id="rId42" /><Relationship Type="http://schemas.openxmlformats.org/officeDocument/2006/relationships/image" Target="/ppt/media/image65.png" Id="rId47" /><Relationship Type="http://schemas.openxmlformats.org/officeDocument/2006/relationships/image" Target="/ppt/media/image68.png" Id="rId50" /><Relationship Type="http://schemas.openxmlformats.org/officeDocument/2006/relationships/image" Target="/ppt/media/image73.jpeg" Id="rId55" /><Relationship Type="http://schemas.openxmlformats.org/officeDocument/2006/relationships/image" Target="/ppt/media/image81.png" Id="rId63" /><Relationship Type="http://schemas.openxmlformats.org/officeDocument/2006/relationships/image" Target="/ppt/media/image85.jpeg" Id="rId68" /><Relationship Type="http://schemas.openxmlformats.org/officeDocument/2006/relationships/image" Target="/ppt/media/image25.png" Id="rId7" /><Relationship Type="http://schemas.openxmlformats.org/officeDocument/2006/relationships/notesSlide" Target="/ppt/notesSlides/notesSlide3.xml" Id="rId2" /><Relationship Type="http://schemas.openxmlformats.org/officeDocument/2006/relationships/image" Target="/ppt/media/image34.png" Id="rId16" /><Relationship Type="http://schemas.openxmlformats.org/officeDocument/2006/relationships/image" Target="/ppt/media/image47.png" Id="rId29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24.png" Id="rId6" /><Relationship Type="http://schemas.openxmlformats.org/officeDocument/2006/relationships/image" Target="/ppt/media/image29.png" Id="rId11" /><Relationship Type="http://schemas.openxmlformats.org/officeDocument/2006/relationships/image" Target="/ppt/media/image42.png" Id="rId24" /><Relationship Type="http://schemas.openxmlformats.org/officeDocument/2006/relationships/image" Target="/ppt/media/image50.png" Id="rId32" /><Relationship Type="http://schemas.openxmlformats.org/officeDocument/2006/relationships/image" Target="/ppt/media/image55.png" Id="rId37" /><Relationship Type="http://schemas.openxmlformats.org/officeDocument/2006/relationships/image" Target="/ppt/media/image58.png" Id="rId40" /><Relationship Type="http://schemas.openxmlformats.org/officeDocument/2006/relationships/image" Target="/ppt/media/image63.png" Id="rId45" /><Relationship Type="http://schemas.openxmlformats.org/officeDocument/2006/relationships/image" Target="/ppt/media/image71.png" Id="rId53" /><Relationship Type="http://schemas.openxmlformats.org/officeDocument/2006/relationships/image" Target="/ppt/media/image76.png" Id="rId58" /><Relationship Type="http://schemas.openxmlformats.org/officeDocument/2006/relationships/image" Target="/ppt/media/image20.jpg" Id="rId66" /><Relationship Type="http://schemas.openxmlformats.org/officeDocument/2006/relationships/image" Target="/ppt/media/image23.png" Id="rId5" /><Relationship Type="http://schemas.openxmlformats.org/officeDocument/2006/relationships/image" Target="/ppt/media/image33.png" Id="rId15" /><Relationship Type="http://schemas.openxmlformats.org/officeDocument/2006/relationships/image" Target="/ppt/media/image41.png" Id="rId23" /><Relationship Type="http://schemas.openxmlformats.org/officeDocument/2006/relationships/image" Target="/ppt/media/image46.png" Id="rId28" /><Relationship Type="http://schemas.openxmlformats.org/officeDocument/2006/relationships/image" Target="/ppt/media/image54.png" Id="rId36" /><Relationship Type="http://schemas.openxmlformats.org/officeDocument/2006/relationships/image" Target="/ppt/media/image67.png" Id="rId49" /><Relationship Type="http://schemas.openxmlformats.org/officeDocument/2006/relationships/image" Target="/ppt/media/image75.png" Id="rId57" /><Relationship Type="http://schemas.openxmlformats.org/officeDocument/2006/relationships/image" Target="/ppt/media/image79.png" Id="rId61" /><Relationship Type="http://schemas.openxmlformats.org/officeDocument/2006/relationships/image" Target="/ppt/media/image28.png" Id="rId10" /><Relationship Type="http://schemas.openxmlformats.org/officeDocument/2006/relationships/image" Target="/ppt/media/image37.png" Id="rId19" /><Relationship Type="http://schemas.openxmlformats.org/officeDocument/2006/relationships/image" Target="/ppt/media/image49.png" Id="rId31" /><Relationship Type="http://schemas.openxmlformats.org/officeDocument/2006/relationships/image" Target="/ppt/media/image62.png" Id="rId44" /><Relationship Type="http://schemas.openxmlformats.org/officeDocument/2006/relationships/image" Target="/ppt/media/image70.png" Id="rId52" /><Relationship Type="http://schemas.openxmlformats.org/officeDocument/2006/relationships/image" Target="/ppt/media/image78.png" Id="rId60" /><Relationship Type="http://schemas.openxmlformats.org/officeDocument/2006/relationships/image" Target="/ppt/media/image83.png" Id="rId65" /><Relationship Type="http://schemas.openxmlformats.org/officeDocument/2006/relationships/image" Target="/ppt/media/image3.png" Id="rId4" /><Relationship Type="http://schemas.openxmlformats.org/officeDocument/2006/relationships/image" Target="/ppt/media/image27.png" Id="rId9" /><Relationship Type="http://schemas.openxmlformats.org/officeDocument/2006/relationships/image" Target="/ppt/media/image32.png" Id="rId14" /><Relationship Type="http://schemas.openxmlformats.org/officeDocument/2006/relationships/image" Target="/ppt/media/image40.png" Id="rId22" /><Relationship Type="http://schemas.openxmlformats.org/officeDocument/2006/relationships/image" Target="/ppt/media/image45.png" Id="rId27" /><Relationship Type="http://schemas.openxmlformats.org/officeDocument/2006/relationships/image" Target="/ppt/media/image48.png" Id="rId30" /><Relationship Type="http://schemas.openxmlformats.org/officeDocument/2006/relationships/image" Target="/ppt/media/image53.png" Id="rId35" /><Relationship Type="http://schemas.openxmlformats.org/officeDocument/2006/relationships/image" Target="/ppt/media/image61.png" Id="rId43" /><Relationship Type="http://schemas.openxmlformats.org/officeDocument/2006/relationships/image" Target="/ppt/media/image66.png" Id="rId48" /><Relationship Type="http://schemas.openxmlformats.org/officeDocument/2006/relationships/image" Target="/ppt/media/image74.png" Id="rId56" /><Relationship Type="http://schemas.openxmlformats.org/officeDocument/2006/relationships/image" Target="/ppt/media/image82.png" Id="rId64" /><Relationship Type="http://schemas.openxmlformats.org/officeDocument/2006/relationships/image" Target="/ppt/media/image86.png" Id="rId69" /><Relationship Type="http://schemas.openxmlformats.org/officeDocument/2006/relationships/image" Target="/ppt/media/image26.jpeg" Id="rId8" /><Relationship Type="http://schemas.openxmlformats.org/officeDocument/2006/relationships/image" Target="/ppt/media/image69.png" Id="rId51" /><Relationship Type="http://schemas.openxmlformats.org/officeDocument/2006/relationships/image" Target="/ppt/media/image1.png" Id="rId3" /><Relationship Type="http://schemas.openxmlformats.org/officeDocument/2006/relationships/image" Target="/ppt/media/image30.png" Id="rId12" /><Relationship Type="http://schemas.openxmlformats.org/officeDocument/2006/relationships/image" Target="/ppt/media/image35.png" Id="rId17" /><Relationship Type="http://schemas.openxmlformats.org/officeDocument/2006/relationships/image" Target="/ppt/media/image43.png" Id="rId25" /><Relationship Type="http://schemas.openxmlformats.org/officeDocument/2006/relationships/image" Target="/ppt/media/image51.png" Id="rId33" /><Relationship Type="http://schemas.openxmlformats.org/officeDocument/2006/relationships/image" Target="/ppt/media/image56.png" Id="rId38" /><Relationship Type="http://schemas.openxmlformats.org/officeDocument/2006/relationships/image" Target="/ppt/media/image64.png" Id="rId46" /><Relationship Type="http://schemas.openxmlformats.org/officeDocument/2006/relationships/image" Target="/ppt/media/image77.png" Id="rId59" /><Relationship Type="http://schemas.openxmlformats.org/officeDocument/2006/relationships/image" Target="/ppt/media/image84.png" Id="rId67" /><Relationship Type="http://schemas.openxmlformats.org/officeDocument/2006/relationships/image" Target="/ppt/media/image38.png" Id="rId20" /><Relationship Type="http://schemas.openxmlformats.org/officeDocument/2006/relationships/image" Target="/ppt/media/image59.png" Id="rId41" /><Relationship Type="http://schemas.openxmlformats.org/officeDocument/2006/relationships/image" Target="/ppt/media/image72.png" Id="rId54" /><Relationship Type="http://schemas.openxmlformats.org/officeDocument/2006/relationships/image" Target="/ppt/media/image80.jpeg" Id="rId6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91.png" Id="rId8" /><Relationship Type="http://schemas.openxmlformats.org/officeDocument/2006/relationships/image" Target="/ppt/media/image96.png" Id="rId13" /><Relationship Type="http://schemas.openxmlformats.org/officeDocument/2006/relationships/image" Target="/ppt/media/image101.png" Id="rId18" /><Relationship Type="http://schemas.openxmlformats.org/officeDocument/2006/relationships/image" Target="/ppt/media/image3.png" Id="rId3" /><Relationship Type="http://schemas.openxmlformats.org/officeDocument/2006/relationships/image" Target="/ppt/media/image90.png" Id="rId7" /><Relationship Type="http://schemas.openxmlformats.org/officeDocument/2006/relationships/image" Target="/ppt/media/image95.jpg" Id="rId12" /><Relationship Type="http://schemas.openxmlformats.org/officeDocument/2006/relationships/image" Target="/ppt/media/image100.png" Id="rId17" /><Relationship Type="http://schemas.openxmlformats.org/officeDocument/2006/relationships/notesSlide" Target="/ppt/notesSlides/notesSlide4.xml" Id="rId2" /><Relationship Type="http://schemas.openxmlformats.org/officeDocument/2006/relationships/image" Target="/ppt/media/image99.png" Id="rId16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89.png" Id="rId6" /><Relationship Type="http://schemas.openxmlformats.org/officeDocument/2006/relationships/image" Target="/ppt/media/image94.png" Id="rId11" /><Relationship Type="http://schemas.openxmlformats.org/officeDocument/2006/relationships/image" Target="/ppt/media/image88.png" Id="rId5" /><Relationship Type="http://schemas.openxmlformats.org/officeDocument/2006/relationships/image" Target="/ppt/media/image98.png" Id="rId15" /><Relationship Type="http://schemas.openxmlformats.org/officeDocument/2006/relationships/image" Target="/ppt/media/image93.png" Id="rId10" /><Relationship Type="http://schemas.openxmlformats.org/officeDocument/2006/relationships/image" Target="/ppt/media/image102.png" Id="rId19" /><Relationship Type="http://schemas.openxmlformats.org/officeDocument/2006/relationships/image" Target="/ppt/media/image87.png" Id="rId4" /><Relationship Type="http://schemas.openxmlformats.org/officeDocument/2006/relationships/image" Target="/ppt/media/image92.png" Id="rId9" /><Relationship Type="http://schemas.openxmlformats.org/officeDocument/2006/relationships/image" Target="/ppt/media/image97.png" Id="rId1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03.jpeg" Id="rId3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3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104.jpg" Id="rId3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3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05.jp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06.png" Id="rId3" /><Relationship Type="http://schemas.openxmlformats.org/officeDocument/2006/relationships/image" Target="/ppt/media/image110.png" Id="rId7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09.png" Id="rId6" /><Relationship Type="http://schemas.openxmlformats.org/officeDocument/2006/relationships/image" Target="/ppt/media/image108.png" Id="rId5" /><Relationship Type="http://schemas.openxmlformats.org/officeDocument/2006/relationships/image" Target="/ppt/media/image107.sv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hain with a globe and cars on it&#10;&#10;Description automatically generated">
            <a:extLst>
              <a:ext uri="{FF2B5EF4-FFF2-40B4-BE49-F238E27FC236}">
                <a16:creationId xmlns:a16="http://schemas.microsoft.com/office/drawing/2014/main" id="{DE89AB6D-BC09-4CE8-95CE-D85FCB4E47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A blue and black text&#10;&#10;Description automatically generated">
            <a:extLst>
              <a:ext uri="{FF2B5EF4-FFF2-40B4-BE49-F238E27FC236}">
                <a16:creationId xmlns:a16="http://schemas.microsoft.com/office/drawing/2014/main" id="{F4F72680-834D-DA1E-94C3-50DEB0CD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42420"/>
            <a:ext cx="3686175" cy="70584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7680D-F413-7308-17C9-74A195B4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4D6F-6563-4812-8218-8D8BD683B8B9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04216-6287-9DD4-9CD1-5F551E86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546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2800" dirty="0"/>
              <a:t>ISCC EU (Internationel Sustainability and Carbon Certification)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8B4AF-52DF-BA75-C13F-9C8AD8B37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920214"/>
            <a:ext cx="4019986" cy="5596957"/>
          </a:xfrm>
          <a:prstGeom prst="rect">
            <a:avLst/>
          </a:prstGeom>
        </p:spPr>
      </p:pic>
      <p:sp>
        <p:nvSpPr>
          <p:cNvPr id="8" name="Metin kutusu 15">
            <a:extLst>
              <a:ext uri="{FF2B5EF4-FFF2-40B4-BE49-F238E27FC236}">
                <a16:creationId xmlns:a16="http://schemas.microsoft.com/office/drawing/2014/main" id="{77063EB6-CF13-787C-404F-444F6D695D5F}"/>
              </a:ext>
            </a:extLst>
          </p:cNvPr>
          <p:cNvSpPr txBox="1"/>
          <p:nvPr/>
        </p:nvSpPr>
        <p:spPr>
          <a:xfrm>
            <a:off x="209550" y="1095374"/>
            <a:ext cx="7581900" cy="535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err="1"/>
              <a:t>Öncü</a:t>
            </a:r>
            <a:r>
              <a:rPr lang="en-US" sz="1350" dirty="0"/>
              <a:t> </a:t>
            </a:r>
            <a:r>
              <a:rPr lang="en-US" sz="1350" dirty="0" err="1"/>
              <a:t>Başarı</a:t>
            </a:r>
            <a:r>
              <a:rPr lang="en-US" sz="135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350" dirty="0"/>
              <a:t>Arkas Bunker, </a:t>
            </a:r>
            <a:r>
              <a:rPr lang="en-US" sz="1350" dirty="0" err="1"/>
              <a:t>Şubat</a:t>
            </a:r>
            <a:r>
              <a:rPr lang="en-US" sz="1350" dirty="0"/>
              <a:t> 2024'te, </a:t>
            </a:r>
            <a:r>
              <a:rPr lang="en-US" sz="1350" dirty="0" err="1"/>
              <a:t>Türkiye'nin</a:t>
            </a:r>
            <a:r>
              <a:rPr lang="en-US" sz="1350" dirty="0"/>
              <a:t> ilk ISCC EU </a:t>
            </a:r>
            <a:r>
              <a:rPr lang="en-US" sz="1350" dirty="0" err="1"/>
              <a:t>sertifikalı</a:t>
            </a:r>
            <a:r>
              <a:rPr lang="en-US" sz="1350" dirty="0"/>
              <a:t> </a:t>
            </a:r>
            <a:r>
              <a:rPr lang="en-US" sz="1350" dirty="0" err="1"/>
              <a:t>deniz</a:t>
            </a:r>
            <a:r>
              <a:rPr lang="en-US" sz="1350" dirty="0"/>
              <a:t> </a:t>
            </a:r>
            <a:r>
              <a:rPr lang="en-US" sz="1350" dirty="0" err="1"/>
              <a:t>yakıtı</a:t>
            </a:r>
            <a:r>
              <a:rPr lang="en-US" sz="1350" dirty="0"/>
              <a:t> </a:t>
            </a:r>
            <a:r>
              <a:rPr lang="en-US" sz="1350" dirty="0" err="1"/>
              <a:t>tedarikçisi</a:t>
            </a:r>
            <a:r>
              <a:rPr lang="en-US" sz="1350" dirty="0"/>
              <a:t> </a:t>
            </a:r>
            <a:r>
              <a:rPr lang="en-US" sz="1350" dirty="0" err="1"/>
              <a:t>olarak</a:t>
            </a:r>
            <a:r>
              <a:rPr lang="en-US" sz="1350" dirty="0"/>
              <a:t> </a:t>
            </a:r>
            <a:r>
              <a:rPr lang="en-US" sz="1350" dirty="0" err="1"/>
              <a:t>sürdürülebilirlik</a:t>
            </a:r>
            <a:r>
              <a:rPr lang="en-US" sz="1350" dirty="0"/>
              <a:t> </a:t>
            </a:r>
            <a:r>
              <a:rPr lang="en-US" sz="1350" dirty="0" err="1"/>
              <a:t>alanındaki</a:t>
            </a:r>
            <a:r>
              <a:rPr lang="en-US" sz="1350" dirty="0"/>
              <a:t> </a:t>
            </a:r>
            <a:r>
              <a:rPr lang="en-US" sz="1350" dirty="0" err="1"/>
              <a:t>öncülüğünü</a:t>
            </a:r>
            <a:r>
              <a:rPr lang="en-US" sz="1350" dirty="0"/>
              <a:t> </a:t>
            </a:r>
            <a:r>
              <a:rPr lang="en-US" sz="1350" dirty="0" err="1"/>
              <a:t>kanıtlamıştır</a:t>
            </a:r>
            <a:r>
              <a:rPr lang="en-US" sz="1350" dirty="0"/>
              <a:t>.</a:t>
            </a:r>
            <a:endParaRPr lang="tr-TR" sz="135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/>
              <a:t>ISCC </a:t>
            </a:r>
            <a:r>
              <a:rPr lang="en-US" sz="1350" dirty="0" err="1"/>
              <a:t>Nedir</a:t>
            </a:r>
            <a:r>
              <a:rPr lang="en-US" sz="135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350" dirty="0"/>
              <a:t>ISCC (</a:t>
            </a:r>
            <a:r>
              <a:rPr lang="en-US" sz="1350" dirty="0" err="1"/>
              <a:t>Uluslararası</a:t>
            </a:r>
            <a:r>
              <a:rPr lang="en-US" sz="1350" dirty="0"/>
              <a:t> </a:t>
            </a:r>
            <a:r>
              <a:rPr lang="en-US" sz="1350" dirty="0" err="1"/>
              <a:t>Sürdürülebilirlik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Karbon </a:t>
            </a:r>
            <a:r>
              <a:rPr lang="en-US" sz="1350" dirty="0" err="1"/>
              <a:t>Sertifikasyonu</a:t>
            </a:r>
            <a:r>
              <a:rPr lang="en-US" sz="1350" dirty="0"/>
              <a:t>), </a:t>
            </a:r>
            <a:r>
              <a:rPr lang="en-US" sz="1350" dirty="0" err="1"/>
              <a:t>sürdürülebilir</a:t>
            </a:r>
            <a:r>
              <a:rPr lang="en-US" sz="1350" dirty="0"/>
              <a:t>, </a:t>
            </a:r>
            <a:r>
              <a:rPr lang="en-US" sz="1350" dirty="0" err="1"/>
              <a:t>izlenebilir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sera </a:t>
            </a:r>
            <a:r>
              <a:rPr lang="en-US" sz="1350" dirty="0" err="1"/>
              <a:t>gazı</a:t>
            </a:r>
            <a:r>
              <a:rPr lang="en-US" sz="1350" dirty="0"/>
              <a:t> </a:t>
            </a:r>
            <a:r>
              <a:rPr lang="en-US" sz="1350" dirty="0" err="1"/>
              <a:t>emisyonu</a:t>
            </a:r>
            <a:r>
              <a:rPr lang="en-US" sz="1350" dirty="0"/>
              <a:t> </a:t>
            </a:r>
            <a:r>
              <a:rPr lang="en-US" sz="1350" dirty="0" err="1"/>
              <a:t>düşük</a:t>
            </a:r>
            <a:r>
              <a:rPr lang="en-US" sz="1350" dirty="0"/>
              <a:t> </a:t>
            </a:r>
            <a:r>
              <a:rPr lang="en-US" sz="1350" dirty="0" err="1"/>
              <a:t>tedarik</a:t>
            </a:r>
            <a:r>
              <a:rPr lang="en-US" sz="1350" dirty="0"/>
              <a:t> </a:t>
            </a:r>
            <a:r>
              <a:rPr lang="en-US" sz="1350" dirty="0" err="1"/>
              <a:t>zincirleri</a:t>
            </a:r>
            <a:r>
              <a:rPr lang="en-US" sz="1350" dirty="0"/>
              <a:t> </a:t>
            </a:r>
            <a:r>
              <a:rPr lang="en-US" sz="1350" dirty="0" err="1"/>
              <a:t>için</a:t>
            </a:r>
            <a:r>
              <a:rPr lang="en-US" sz="1350" dirty="0"/>
              <a:t> </a:t>
            </a:r>
            <a:r>
              <a:rPr lang="en-US" sz="1350" dirty="0" err="1"/>
              <a:t>küresel</a:t>
            </a:r>
            <a:r>
              <a:rPr lang="en-US" sz="1350" dirty="0"/>
              <a:t> </a:t>
            </a:r>
            <a:r>
              <a:rPr lang="en-US" sz="1350" dirty="0" err="1"/>
              <a:t>çapta</a:t>
            </a:r>
            <a:r>
              <a:rPr lang="en-US" sz="1350" dirty="0"/>
              <a:t> </a:t>
            </a:r>
            <a:r>
              <a:rPr lang="en-US" sz="1350" dirty="0" err="1"/>
              <a:t>tanınan</a:t>
            </a:r>
            <a:r>
              <a:rPr lang="en-US" sz="1350" dirty="0"/>
              <a:t>, </a:t>
            </a:r>
            <a:r>
              <a:rPr lang="en-US" sz="1350" dirty="0" err="1"/>
              <a:t>lider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</a:t>
            </a:r>
            <a:r>
              <a:rPr lang="en-US" sz="1350" dirty="0" err="1"/>
              <a:t>sertifikasyon</a:t>
            </a:r>
            <a:r>
              <a:rPr lang="en-US" sz="1350" dirty="0"/>
              <a:t> </a:t>
            </a:r>
            <a:r>
              <a:rPr lang="en-US" sz="1350" dirty="0" err="1"/>
              <a:t>sistemidir</a:t>
            </a:r>
            <a:r>
              <a:rPr lang="en-US" sz="1350" dirty="0"/>
              <a:t>.</a:t>
            </a:r>
            <a:endParaRPr lang="tr-TR" sz="1350" dirty="0"/>
          </a:p>
          <a:p>
            <a:pPr algn="just">
              <a:lnSpc>
                <a:spcPct val="150000"/>
              </a:lnSpc>
            </a:pPr>
            <a:r>
              <a:rPr lang="en-US" sz="1350" dirty="0"/>
              <a:t>ISCC </a:t>
            </a:r>
            <a:r>
              <a:rPr lang="en-US" sz="1350" dirty="0" err="1"/>
              <a:t>EU'nun</a:t>
            </a:r>
            <a:r>
              <a:rPr lang="en-US" sz="1350" dirty="0"/>
              <a:t> </a:t>
            </a:r>
            <a:r>
              <a:rPr lang="en-US" sz="1350" dirty="0" err="1"/>
              <a:t>Kritik</a:t>
            </a:r>
            <a:r>
              <a:rPr lang="en-US" sz="1350" dirty="0"/>
              <a:t> </a:t>
            </a:r>
            <a:r>
              <a:rPr lang="en-US" sz="1350" dirty="0" err="1"/>
              <a:t>Önemi</a:t>
            </a:r>
            <a:r>
              <a:rPr lang="en-US" sz="1350" dirty="0"/>
              <a:t>: ISCC EU, </a:t>
            </a:r>
            <a:r>
              <a:rPr lang="en-US" sz="1350" dirty="0" err="1"/>
              <a:t>doğrudan</a:t>
            </a:r>
            <a:r>
              <a:rPr lang="en-US" sz="1350" dirty="0"/>
              <a:t> </a:t>
            </a:r>
            <a:r>
              <a:rPr lang="en-US" sz="1350" dirty="0" err="1"/>
              <a:t>Avrupa</a:t>
            </a:r>
            <a:r>
              <a:rPr lang="en-US" sz="1350" dirty="0"/>
              <a:t> </a:t>
            </a:r>
            <a:r>
              <a:rPr lang="en-US" sz="1350" dirty="0" err="1"/>
              <a:t>Birliği</a:t>
            </a:r>
            <a:r>
              <a:rPr lang="en-US" sz="1350" dirty="0"/>
              <a:t> </a:t>
            </a:r>
            <a:r>
              <a:rPr lang="en-US" sz="1350" dirty="0" err="1"/>
              <a:t>Yenilenebilir</a:t>
            </a:r>
            <a:r>
              <a:rPr lang="en-US" sz="1350" dirty="0"/>
              <a:t> Enerji </a:t>
            </a:r>
            <a:r>
              <a:rPr lang="en-US" sz="1350" dirty="0" err="1"/>
              <a:t>Direktifi</a:t>
            </a:r>
            <a:r>
              <a:rPr lang="en-US" sz="1350" dirty="0"/>
              <a:t> </a:t>
            </a:r>
            <a:r>
              <a:rPr lang="tr-TR" sz="1350" dirty="0"/>
              <a:t>(RED) </a:t>
            </a:r>
            <a:r>
              <a:rPr lang="en-US" sz="1350" dirty="0" err="1"/>
              <a:t>tarafından</a:t>
            </a:r>
            <a:r>
              <a:rPr lang="en-US" sz="1350" dirty="0"/>
              <a:t> </a:t>
            </a:r>
            <a:r>
              <a:rPr lang="en-US" sz="1350" dirty="0" err="1"/>
              <a:t>tanınan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</a:t>
            </a:r>
            <a:r>
              <a:rPr lang="en-US" sz="1350" dirty="0" err="1"/>
              <a:t>programdır</a:t>
            </a:r>
            <a:r>
              <a:rPr lang="en-US" sz="1350" dirty="0"/>
              <a:t>. Bu </a:t>
            </a:r>
            <a:r>
              <a:rPr lang="en-US" sz="1350" dirty="0" err="1"/>
              <a:t>sertifikasyon</a:t>
            </a:r>
            <a:r>
              <a:rPr lang="en-US" sz="1350" dirty="0"/>
              <a:t> </a:t>
            </a:r>
            <a:r>
              <a:rPr lang="en-US" sz="1350" dirty="0" err="1"/>
              <a:t>şunları</a:t>
            </a:r>
            <a:r>
              <a:rPr lang="en-US" sz="1350" dirty="0"/>
              <a:t> </a:t>
            </a:r>
            <a:r>
              <a:rPr lang="en-US" sz="1350" dirty="0" err="1"/>
              <a:t>garanti</a:t>
            </a:r>
            <a:r>
              <a:rPr lang="en-US" sz="1350" dirty="0"/>
              <a:t> </a:t>
            </a:r>
            <a:r>
              <a:rPr lang="en-US" sz="1350" dirty="0" err="1"/>
              <a:t>altına</a:t>
            </a:r>
            <a:r>
              <a:rPr lang="en-US" sz="1350" dirty="0"/>
              <a:t> </a:t>
            </a:r>
            <a:r>
              <a:rPr lang="en-US" sz="1350" dirty="0" err="1"/>
              <a:t>alır</a:t>
            </a:r>
            <a:r>
              <a:rPr lang="en-US" sz="1350" dirty="0"/>
              <a:t>: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err="1"/>
              <a:t>Tüm</a:t>
            </a:r>
            <a:r>
              <a:rPr lang="en-US" sz="1350" dirty="0"/>
              <a:t> </a:t>
            </a:r>
            <a:r>
              <a:rPr lang="en-US" sz="1350" dirty="0" err="1"/>
              <a:t>tedarik</a:t>
            </a:r>
            <a:r>
              <a:rPr lang="en-US" sz="1350" dirty="0"/>
              <a:t> </a:t>
            </a:r>
            <a:r>
              <a:rPr lang="en-US" sz="1350" dirty="0" err="1"/>
              <a:t>zinciri</a:t>
            </a:r>
            <a:r>
              <a:rPr lang="en-US" sz="1350" dirty="0"/>
              <a:t> </a:t>
            </a:r>
            <a:r>
              <a:rPr lang="en-US" sz="1350" dirty="0" err="1"/>
              <a:t>boyunca</a:t>
            </a:r>
            <a:r>
              <a:rPr lang="en-US" sz="1350" dirty="0"/>
              <a:t> (</a:t>
            </a:r>
            <a:r>
              <a:rPr lang="en-US" sz="1350" dirty="0" err="1"/>
              <a:t>örneğin</a:t>
            </a:r>
            <a:r>
              <a:rPr lang="en-US" sz="1350" dirty="0"/>
              <a:t>, </a:t>
            </a:r>
            <a:r>
              <a:rPr lang="en-US" sz="1350" dirty="0" err="1"/>
              <a:t>atık</a:t>
            </a:r>
            <a:r>
              <a:rPr lang="en-US" sz="1350" dirty="0"/>
              <a:t> </a:t>
            </a:r>
            <a:r>
              <a:rPr lang="en-US" sz="1350" dirty="0" err="1"/>
              <a:t>yağın</a:t>
            </a:r>
            <a:r>
              <a:rPr lang="en-US" sz="1350" dirty="0"/>
              <a:t> </a:t>
            </a:r>
            <a:r>
              <a:rPr lang="en-US" sz="1350" dirty="0" err="1"/>
              <a:t>toplanmasından</a:t>
            </a:r>
            <a:r>
              <a:rPr lang="en-US" sz="1350" dirty="0"/>
              <a:t> </a:t>
            </a:r>
            <a:r>
              <a:rPr lang="en-US" sz="1350" dirty="0" err="1"/>
              <a:t>gemiye</a:t>
            </a:r>
            <a:r>
              <a:rPr lang="en-US" sz="1350" dirty="0"/>
              <a:t> </a:t>
            </a:r>
            <a:r>
              <a:rPr lang="en-US" sz="1350" dirty="0" err="1"/>
              <a:t>ikmaline</a:t>
            </a:r>
            <a:r>
              <a:rPr lang="en-US" sz="1350" dirty="0"/>
              <a:t> </a:t>
            </a:r>
            <a:r>
              <a:rPr lang="en-US" sz="1350" dirty="0" err="1"/>
              <a:t>kadar</a:t>
            </a:r>
            <a:r>
              <a:rPr lang="en-US" sz="1350" dirty="0"/>
              <a:t>) tam </a:t>
            </a:r>
            <a:r>
              <a:rPr lang="en-US" sz="1350" dirty="0" err="1"/>
              <a:t>izlenebilirlik</a:t>
            </a:r>
            <a:r>
              <a:rPr lang="en-US" sz="1350" dirty="0"/>
              <a:t>.</a:t>
            </a:r>
            <a:endParaRPr lang="tr-TR" sz="1350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err="1"/>
              <a:t>Kullanılan</a:t>
            </a:r>
            <a:r>
              <a:rPr lang="en-US" sz="1350" dirty="0"/>
              <a:t> </a:t>
            </a:r>
            <a:r>
              <a:rPr lang="en-US" sz="1350" dirty="0" err="1"/>
              <a:t>biyoyakıt</a:t>
            </a:r>
            <a:r>
              <a:rPr lang="en-US" sz="1350" dirty="0"/>
              <a:t> </a:t>
            </a:r>
            <a:r>
              <a:rPr lang="en-US" sz="1350" dirty="0" err="1"/>
              <a:t>hammaddelerinin</a:t>
            </a:r>
            <a:r>
              <a:rPr lang="en-US" sz="1350" dirty="0"/>
              <a:t> (</a:t>
            </a:r>
            <a:r>
              <a:rPr lang="en-US" sz="1350" dirty="0" err="1"/>
              <a:t>atık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</a:t>
            </a:r>
            <a:r>
              <a:rPr lang="en-US" sz="1350" dirty="0" err="1"/>
              <a:t>kalıntılar</a:t>
            </a:r>
            <a:r>
              <a:rPr lang="en-US" sz="1350" dirty="0"/>
              <a:t> </a:t>
            </a:r>
            <a:r>
              <a:rPr lang="en-US" sz="1350" dirty="0" err="1"/>
              <a:t>gibi</a:t>
            </a:r>
            <a:r>
              <a:rPr lang="en-US" sz="1350" dirty="0"/>
              <a:t>) </a:t>
            </a:r>
            <a:r>
              <a:rPr lang="en-US" sz="1350" dirty="0" err="1"/>
              <a:t>sürdürülebilir</a:t>
            </a:r>
            <a:r>
              <a:rPr lang="en-US" sz="1350" dirty="0"/>
              <a:t> </a:t>
            </a:r>
            <a:r>
              <a:rPr lang="en-US" sz="1350" dirty="0" err="1"/>
              <a:t>olduğunu</a:t>
            </a:r>
            <a:r>
              <a:rPr lang="en-US" sz="1350" dirty="0"/>
              <a:t>.</a:t>
            </a:r>
            <a:endParaRPr lang="tr-TR" sz="1350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err="1"/>
              <a:t>AB'nin</a:t>
            </a:r>
            <a:r>
              <a:rPr lang="en-US" sz="1350" dirty="0"/>
              <a:t> </a:t>
            </a:r>
            <a:r>
              <a:rPr lang="en-US" sz="1350" dirty="0" err="1"/>
              <a:t>talep</a:t>
            </a:r>
            <a:r>
              <a:rPr lang="en-US" sz="1350" dirty="0"/>
              <a:t> </a:t>
            </a:r>
            <a:r>
              <a:rPr lang="en-US" sz="1350" dirty="0" err="1"/>
              <a:t>ettiği</a:t>
            </a:r>
            <a:r>
              <a:rPr lang="en-US" sz="1350" dirty="0"/>
              <a:t> </a:t>
            </a:r>
            <a:r>
              <a:rPr lang="en-US" sz="1350" dirty="0" err="1"/>
              <a:t>zorunlu</a:t>
            </a:r>
            <a:r>
              <a:rPr lang="en-US" sz="1350" dirty="0"/>
              <a:t> sera </a:t>
            </a:r>
            <a:r>
              <a:rPr lang="en-US" sz="1350" dirty="0" err="1"/>
              <a:t>gazı</a:t>
            </a:r>
            <a:r>
              <a:rPr lang="en-US" sz="1350" dirty="0"/>
              <a:t> (GHG) </a:t>
            </a:r>
            <a:r>
              <a:rPr lang="en-US" sz="1350" dirty="0" err="1"/>
              <a:t>emisyon</a:t>
            </a:r>
            <a:r>
              <a:rPr lang="en-US" sz="1350" dirty="0"/>
              <a:t> </a:t>
            </a:r>
            <a:r>
              <a:rPr lang="en-US" sz="1350" dirty="0" err="1"/>
              <a:t>azaltım</a:t>
            </a:r>
            <a:r>
              <a:rPr lang="en-US" sz="1350" dirty="0"/>
              <a:t> </a:t>
            </a:r>
            <a:r>
              <a:rPr lang="en-US" sz="1350" dirty="0" err="1"/>
              <a:t>hedeflerine</a:t>
            </a:r>
            <a:r>
              <a:rPr lang="en-US" sz="1350" dirty="0"/>
              <a:t> </a:t>
            </a:r>
            <a:r>
              <a:rPr lang="en-US" sz="1350" dirty="0" err="1"/>
              <a:t>uyum</a:t>
            </a:r>
            <a:r>
              <a:rPr lang="en-US" sz="1350" dirty="0"/>
              <a:t> </a:t>
            </a:r>
            <a:r>
              <a:rPr lang="en-US" sz="1350" dirty="0" err="1"/>
              <a:t>sağlandığını</a:t>
            </a:r>
            <a:endParaRPr lang="en-US" sz="1350" dirty="0"/>
          </a:p>
          <a:p>
            <a:pPr algn="just">
              <a:lnSpc>
                <a:spcPct val="150000"/>
              </a:lnSpc>
            </a:pPr>
            <a:r>
              <a:rPr lang="en-US" sz="1350" dirty="0"/>
              <a:t>• </a:t>
            </a:r>
            <a:r>
              <a:rPr lang="en-US" sz="1350" dirty="0" err="1"/>
              <a:t>Stratejik</a:t>
            </a:r>
            <a:r>
              <a:rPr lang="en-US" sz="1350" dirty="0"/>
              <a:t> </a:t>
            </a:r>
            <a:r>
              <a:rPr lang="en-US" sz="1350" dirty="0" err="1"/>
              <a:t>Değer</a:t>
            </a:r>
            <a:r>
              <a:rPr lang="en-US" sz="135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350" dirty="0"/>
              <a:t>Bu </a:t>
            </a:r>
            <a:r>
              <a:rPr lang="en-US" sz="1350" dirty="0" err="1"/>
              <a:t>sertifikasyon</a:t>
            </a:r>
            <a:r>
              <a:rPr lang="en-US" sz="1350" dirty="0"/>
              <a:t>, Arkas </a:t>
            </a:r>
            <a:r>
              <a:rPr lang="en-US" sz="1350" dirty="0" err="1"/>
              <a:t>Bunker'ın</a:t>
            </a:r>
            <a:r>
              <a:rPr lang="en-US" sz="1350" dirty="0"/>
              <a:t> </a:t>
            </a:r>
            <a:r>
              <a:rPr lang="en-US" sz="1350" dirty="0" err="1"/>
              <a:t>Avrupa</a:t>
            </a:r>
            <a:r>
              <a:rPr lang="en-US" sz="1350" dirty="0"/>
              <a:t> </a:t>
            </a:r>
            <a:r>
              <a:rPr lang="en-US" sz="1350" dirty="0" err="1"/>
              <a:t>Birliği</a:t>
            </a:r>
            <a:r>
              <a:rPr lang="en-US" sz="1350" dirty="0"/>
              <a:t> </a:t>
            </a:r>
            <a:r>
              <a:rPr lang="en-US" sz="1350" dirty="0" err="1"/>
              <a:t>limanlarına</a:t>
            </a:r>
            <a:r>
              <a:rPr lang="en-US" sz="1350" dirty="0"/>
              <a:t> </a:t>
            </a:r>
            <a:r>
              <a:rPr lang="en-US" sz="1350" dirty="0" err="1"/>
              <a:t>giden</a:t>
            </a:r>
            <a:r>
              <a:rPr lang="en-US" sz="1350" dirty="0"/>
              <a:t> </a:t>
            </a:r>
            <a:r>
              <a:rPr lang="en-US" sz="1350" dirty="0" err="1"/>
              <a:t>veya</a:t>
            </a:r>
            <a:r>
              <a:rPr lang="en-US" sz="1350" dirty="0"/>
              <a:t> AB </a:t>
            </a:r>
            <a:r>
              <a:rPr lang="en-US" sz="1350" dirty="0" err="1"/>
              <a:t>regülasyonlarına</a:t>
            </a:r>
            <a:r>
              <a:rPr lang="en-US" sz="1350" dirty="0"/>
              <a:t> tabi </a:t>
            </a:r>
            <a:r>
              <a:rPr lang="en-US" sz="1350" dirty="0" err="1"/>
              <a:t>gemilere</a:t>
            </a:r>
            <a:r>
              <a:rPr lang="en-US" sz="1350" dirty="0"/>
              <a:t> </a:t>
            </a:r>
            <a:r>
              <a:rPr lang="en-US" sz="1350" dirty="0" err="1"/>
              <a:t>tedarik</a:t>
            </a:r>
            <a:r>
              <a:rPr lang="en-US" sz="1350" dirty="0"/>
              <a:t> </a:t>
            </a:r>
            <a:r>
              <a:rPr lang="en-US" sz="1350" dirty="0" err="1"/>
              <a:t>ettiği</a:t>
            </a:r>
            <a:r>
              <a:rPr lang="en-US" sz="1350" dirty="0"/>
              <a:t> </a:t>
            </a:r>
            <a:r>
              <a:rPr lang="en-US" sz="1350" dirty="0" err="1"/>
              <a:t>biyoyakıtların</a:t>
            </a:r>
            <a:r>
              <a:rPr lang="en-US" sz="1350" dirty="0"/>
              <a:t>, </a:t>
            </a:r>
            <a:r>
              <a:rPr lang="en-US" sz="1350" dirty="0" err="1"/>
              <a:t>en</a:t>
            </a:r>
            <a:r>
              <a:rPr lang="en-US" sz="1350" dirty="0"/>
              <a:t> </a:t>
            </a:r>
            <a:r>
              <a:rPr lang="en-US" sz="1350" dirty="0" err="1"/>
              <a:t>yüksek</a:t>
            </a:r>
            <a:r>
              <a:rPr lang="en-US" sz="1350" dirty="0"/>
              <a:t> </a:t>
            </a:r>
            <a:r>
              <a:rPr lang="en-US" sz="1350" dirty="0" err="1"/>
              <a:t>yasal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</a:t>
            </a:r>
            <a:r>
              <a:rPr lang="en-US" sz="1350" dirty="0" err="1"/>
              <a:t>çevresel</a:t>
            </a:r>
            <a:r>
              <a:rPr lang="en-US" sz="1350" dirty="0"/>
              <a:t> </a:t>
            </a:r>
            <a:r>
              <a:rPr lang="en-US" sz="1350" dirty="0" err="1"/>
              <a:t>standartları</a:t>
            </a:r>
            <a:r>
              <a:rPr lang="en-US" sz="1350" dirty="0"/>
              <a:t> </a:t>
            </a:r>
            <a:r>
              <a:rPr lang="en-US" sz="1350" dirty="0" err="1"/>
              <a:t>karşıladığının</a:t>
            </a:r>
            <a:r>
              <a:rPr lang="en-US" sz="1350" dirty="0"/>
              <a:t> </a:t>
            </a:r>
            <a:r>
              <a:rPr lang="en-US" sz="1350" dirty="0" err="1"/>
              <a:t>bağımsız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</a:t>
            </a:r>
            <a:r>
              <a:rPr lang="en-US" sz="1350" dirty="0" err="1"/>
              <a:t>güvencesidir</a:t>
            </a:r>
            <a:r>
              <a:rPr lang="en-US" sz="1350" dirty="0"/>
              <a:t>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A64B7-81F2-8181-897E-4194B000E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23B2-87F0-4061-A110-8C78E14D40DF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C7253-2E5C-44A8-6102-AF71E595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716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in with a globe and cars on it&#10;&#10;Description automatically generated">
            <a:extLst>
              <a:ext uri="{FF2B5EF4-FFF2-40B4-BE49-F238E27FC236}">
                <a16:creationId xmlns:a16="http://schemas.microsoft.com/office/drawing/2014/main" id="{DE89AB6D-BC09-4CE8-95CE-D85FCB4E47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200" dirty="0" err="1"/>
              <a:t>Biyo</a:t>
            </a:r>
            <a:r>
              <a:rPr lang="tr-TR" sz="3200" dirty="0"/>
              <a:t> Hammaddeler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4C8413-E781-04DD-CD5F-2BB5A3C782ED}"/>
              </a:ext>
            </a:extLst>
          </p:cNvPr>
          <p:cNvGraphicFramePr>
            <a:graphicFrameLocks noGrp="1"/>
          </p:cNvGraphicFramePr>
          <p:nvPr/>
        </p:nvGraphicFramePr>
        <p:xfrm>
          <a:off x="154027" y="1005274"/>
          <a:ext cx="11685548" cy="5542549"/>
        </p:xfrm>
        <a:graphic>
          <a:graphicData uri="http://schemas.openxmlformats.org/drawingml/2006/table">
            <a:tbl>
              <a:tblPr firstRow="1" bandRow="1"/>
              <a:tblGrid>
                <a:gridCol w="2921387">
                  <a:extLst>
                    <a:ext uri="{9D8B030D-6E8A-4147-A177-3AD203B41FA5}">
                      <a16:colId xmlns:a16="http://schemas.microsoft.com/office/drawing/2014/main" val="1851853634"/>
                    </a:ext>
                  </a:extLst>
                </a:gridCol>
                <a:gridCol w="2921387">
                  <a:extLst>
                    <a:ext uri="{9D8B030D-6E8A-4147-A177-3AD203B41FA5}">
                      <a16:colId xmlns:a16="http://schemas.microsoft.com/office/drawing/2014/main" val="3712724603"/>
                    </a:ext>
                  </a:extLst>
                </a:gridCol>
                <a:gridCol w="2921387">
                  <a:extLst>
                    <a:ext uri="{9D8B030D-6E8A-4147-A177-3AD203B41FA5}">
                      <a16:colId xmlns:a16="http://schemas.microsoft.com/office/drawing/2014/main" val="25267"/>
                    </a:ext>
                  </a:extLst>
                </a:gridCol>
                <a:gridCol w="2921387">
                  <a:extLst>
                    <a:ext uri="{9D8B030D-6E8A-4147-A177-3AD203B41FA5}">
                      <a16:colId xmlns:a16="http://schemas.microsoft.com/office/drawing/2014/main" val="43866698"/>
                    </a:ext>
                  </a:extLst>
                </a:gridCol>
              </a:tblGrid>
              <a:tr h="453059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tr-TR" sz="2000" dirty="0" err="1"/>
                        <a:t>Biyo</a:t>
                      </a:r>
                      <a:r>
                        <a:rPr lang="tr-TR" sz="2000"/>
                        <a:t> Hammaddeler</a:t>
                      </a:r>
                      <a:endParaRPr lang="tr-TR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991941"/>
                  </a:ext>
                </a:extLst>
              </a:tr>
              <a:tr h="940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>
                        <a:buNone/>
                      </a:pPr>
                      <a:r>
                        <a:rPr lang="tr-TR" sz="1600" b="1" dirty="0">
                          <a:latin typeface="+mj-lt"/>
                        </a:rPr>
                        <a:t>1. Nesil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tr-TR" sz="1600" b="1" dirty="0">
                          <a:latin typeface="+mj-lt"/>
                        </a:rPr>
                        <a:t>(Gıda ile ilgili kaynak)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>
                        <a:buNone/>
                      </a:pPr>
                      <a:r>
                        <a:rPr lang="tr-TR" sz="1600" b="1" dirty="0">
                          <a:latin typeface="+mj-lt"/>
                        </a:rPr>
                        <a:t>2. Nesil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tr-TR" sz="1600" b="1" dirty="0">
                          <a:latin typeface="+mj-lt"/>
                        </a:rPr>
                        <a:t>(Gıda dışı kaynak)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 Nesil</a:t>
                      </a:r>
                    </a:p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Mikroalg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 Nesil</a:t>
                      </a:r>
                    </a:p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(Genetiği değiştirilmiş 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mikroalgler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049129"/>
                  </a:ext>
                </a:extLst>
              </a:tr>
              <a:tr h="41485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Gıda güvenliği üzerinde olumsuz etkiye sahiptir.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Gıda ve yem üretimi için kullanılan tarım arazilerine ihtiyaç duyar.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Gübre ve zirai ilaç kullanımı nedeniyle çevre üzerinde negatif bir etki bırakır.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Sürdürülebilirlik ve etik ("gıda vs. yakıt") açısından en çok tartışılan kategoridir.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Frutiger CE 45 Light" panose="0200040304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Gıda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güvenliği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ile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rekabet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etmez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  <a:endParaRPr lang="tr-TR" sz="1400" kern="1200" dirty="0">
                        <a:solidFill>
                          <a:schemeClr val="dk1"/>
                        </a:solidFill>
                        <a:effectLst/>
                        <a:latin typeface="Aptos" panose="02110004020202020204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Biyoçeşitlilik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üzerinde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olumsuz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yoktur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  <a:endParaRPr lang="tr-TR" sz="1400" kern="1200" dirty="0">
                        <a:solidFill>
                          <a:schemeClr val="dk1"/>
                        </a:solidFill>
                        <a:effectLst/>
                        <a:latin typeface="Aptos" panose="02110004020202020204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Kullanılmış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bitkisel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yağlar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(UCO),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hayvansal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yağlar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gibi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atık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kalıntılardır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Atıkları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ekonomiye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geri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kazandırarak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döngüsel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ekonomiyi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destekler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 ISCC EU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sertifikasyonu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ile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izlenebilirliği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güvence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altındadır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Gıda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güvenliği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üzerinde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yoktur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Biyoçeşitlilik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üzerinde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yoktur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Yüksek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verim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potansiyeli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sunar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Henüz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ticari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üretim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ölçeğine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maliyet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etkinliğine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ulaşmamıştır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 Deniz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ötrofikasyonu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aşırı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yosunlaşma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risk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faktörüdür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Frutiger CE 45 Light" panose="0200040304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Gıda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güvenliği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üzerinde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yoktur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  <a:endParaRPr lang="tr-TR" sz="1400" kern="1200" dirty="0">
                        <a:solidFill>
                          <a:schemeClr val="dk1"/>
                        </a:solidFill>
                        <a:effectLst/>
                        <a:latin typeface="Aptos" panose="02110004020202020204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Biyoçeşitlilik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üzerinde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etkisi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yoktur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  <a:endParaRPr lang="tr-TR" sz="1400" kern="1200" dirty="0">
                        <a:solidFill>
                          <a:schemeClr val="dk1"/>
                        </a:solidFill>
                        <a:effectLst/>
                        <a:latin typeface="Aptos" panose="02110004020202020204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Hammaddesi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zorlu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çetin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koşullarda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yetiştirilebilir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örn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genetiği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değiştirilmiş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algler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)</a:t>
                      </a:r>
                      <a:endParaRPr lang="tr-TR" sz="1400" kern="1200" dirty="0">
                        <a:solidFill>
                          <a:schemeClr val="dk1"/>
                        </a:solidFill>
                        <a:effectLst/>
                        <a:latin typeface="Aptos" panose="02110004020202020204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"E-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yakıtları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" da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kapsayan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bu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kategori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şu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anda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-Ge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aşamasındadır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geleceğin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teknolojisi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olarak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değerlendirilir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Frutiger CE 45 Light" panose="0200040304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07402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29B3CCF-5C36-98E3-B51D-42357A332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" y="4997918"/>
            <a:ext cx="2352969" cy="136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5973E-ED1E-F2BB-E78F-FF8FE2667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635" y="4997918"/>
            <a:ext cx="2096595" cy="1474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1BF77-61B5-A169-EFCC-20851736C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397" y="4997919"/>
            <a:ext cx="2036165" cy="1474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8B25CA-AC39-FCCC-7539-A40410806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154" y="4997919"/>
            <a:ext cx="2111670" cy="1474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F26F6-3F4A-CCE4-BCBD-6460E78643A8}"/>
              </a:ext>
            </a:extLst>
          </p:cNvPr>
          <p:cNvSpPr/>
          <p:nvPr/>
        </p:nvSpPr>
        <p:spPr>
          <a:xfrm>
            <a:off x="3082413" y="1430594"/>
            <a:ext cx="2926559" cy="505833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56979E0-444A-07EB-BD10-AD6D8567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869F-44D9-4EE1-ADFB-D781BBCCEB9B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913B5CE-0591-765A-5145-3D77BD82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322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E9306-09CA-2CA8-7B2D-C793B3419BDC}"/>
              </a:ext>
            </a:extLst>
          </p:cNvPr>
          <p:cNvGrpSpPr/>
          <p:nvPr/>
        </p:nvGrpSpPr>
        <p:grpSpPr>
          <a:xfrm>
            <a:off x="544557" y="1030779"/>
            <a:ext cx="10553371" cy="5376607"/>
            <a:chOff x="1422617" y="1379458"/>
            <a:chExt cx="9714449" cy="5113417"/>
          </a:xfrm>
        </p:grpSpPr>
        <p:pic>
          <p:nvPicPr>
            <p:cNvPr id="16" name="Picture 15" descr="A blue and white map of the world">
              <a:extLst>
                <a:ext uri="{FF2B5EF4-FFF2-40B4-BE49-F238E27FC236}">
                  <a16:creationId xmlns:a16="http://schemas.microsoft.com/office/drawing/2014/main" id="{49ECDB6B-3F12-B903-09AC-2EDE20C71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17" y="1379458"/>
              <a:ext cx="9714449" cy="511341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83322-B6D6-37DF-CFB1-4DD3D94A272A}"/>
                </a:ext>
              </a:extLst>
            </p:cNvPr>
            <p:cNvSpPr/>
            <p:nvPr/>
          </p:nvSpPr>
          <p:spPr>
            <a:xfrm>
              <a:off x="5288570" y="2558489"/>
              <a:ext cx="1108613" cy="70403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Algeciras</a:t>
              </a:r>
              <a:endPara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SDHB 12,47*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HVO 4,73*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755DB7-86B8-655F-5CBC-CB880FA19246}"/>
                </a:ext>
              </a:extLst>
            </p:cNvPr>
            <p:cNvSpPr/>
            <p:nvPr/>
          </p:nvSpPr>
          <p:spPr>
            <a:xfrm>
              <a:off x="5053449" y="3293051"/>
              <a:ext cx="1108613" cy="70403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Gibraltar</a:t>
              </a:r>
              <a:endPara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SDHB 11,20*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CBE718-0BE0-8A99-9F32-57E427114130}"/>
                </a:ext>
              </a:extLst>
            </p:cNvPr>
            <p:cNvSpPr/>
            <p:nvPr/>
          </p:nvSpPr>
          <p:spPr>
            <a:xfrm>
              <a:off x="7958726" y="2549526"/>
              <a:ext cx="1834168" cy="74352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China</a:t>
              </a:r>
              <a:endPara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SDHB 18*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UCOME 12,21*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847176-4E8D-EB17-8C13-1B83ACE8D22E}"/>
                </a:ext>
              </a:extLst>
            </p:cNvPr>
            <p:cNvSpPr/>
            <p:nvPr/>
          </p:nvSpPr>
          <p:spPr>
            <a:xfrm>
              <a:off x="6500930" y="2661966"/>
              <a:ext cx="1250302" cy="906738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      Arkas Bunker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     SDHB 7,4*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      UCOME 14,9*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9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8A0EEE-D234-6917-B891-BC778E97D8BF}"/>
                </a:ext>
              </a:extLst>
            </p:cNvPr>
            <p:cNvSpPr/>
            <p:nvPr/>
          </p:nvSpPr>
          <p:spPr>
            <a:xfrm>
              <a:off x="6372590" y="1739734"/>
              <a:ext cx="1108613" cy="70403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Rotterdam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POME 15,0*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D8263B-DA4A-BEDA-0386-773D4DA9EB52}"/>
                </a:ext>
              </a:extLst>
            </p:cNvPr>
            <p:cNvSpPr/>
            <p:nvPr/>
          </p:nvSpPr>
          <p:spPr>
            <a:xfrm>
              <a:off x="4884293" y="1487178"/>
              <a:ext cx="1108613" cy="89843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Skaw</a:t>
              </a: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Port </a:t>
              </a: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Denmark</a:t>
              </a:r>
              <a:endPara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Animal</a:t>
              </a: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</a:t>
              </a: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fat</a:t>
              </a:r>
              <a:endPara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100" b="1" kern="100" dirty="0" err="1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Biodiesel</a:t>
              </a:r>
              <a:r>
                <a:rPr lang="tr-TR" sz="1100" b="1" kern="100" dirty="0">
                  <a:solidFill>
                    <a:prstClr val="black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 9,9*</a:t>
              </a:r>
            </a:p>
          </p:txBody>
        </p:sp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-TR" sz="3200" dirty="0" err="1"/>
              <a:t>Biyobileşenlerin</a:t>
            </a:r>
            <a:r>
              <a:rPr lang="tr-TR" sz="3200" dirty="0"/>
              <a:t> Sera Gazı (GHG) Emisyon Yoğunluğu</a:t>
            </a:r>
            <a:endParaRPr lang="en-GB" sz="3200" dirty="0"/>
          </a:p>
        </p:txBody>
      </p:sp>
      <p:pic>
        <p:nvPicPr>
          <p:cNvPr id="15" name="Picture 14" descr="A red circle with a white crescent and a star&#10;&#10;Description automatically generated">
            <a:extLst>
              <a:ext uri="{FF2B5EF4-FFF2-40B4-BE49-F238E27FC236}">
                <a16:creationId xmlns:a16="http://schemas.microsoft.com/office/drawing/2014/main" id="{40B6145A-66EB-48B1-B81D-ECDF13B5C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31" y="2613785"/>
            <a:ext cx="299045" cy="299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BAFAC-6F17-2928-8A58-CF22ED0A8841}"/>
              </a:ext>
            </a:extLst>
          </p:cNvPr>
          <p:cNvSpPr/>
          <p:nvPr/>
        </p:nvSpPr>
        <p:spPr>
          <a:xfrm>
            <a:off x="10972799" y="6051851"/>
            <a:ext cx="1143937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r-TR" sz="1050" dirty="0">
              <a:solidFill>
                <a:schemeClr val="tx1"/>
              </a:solidFill>
            </a:endParaRPr>
          </a:p>
          <a:p>
            <a:pPr algn="just"/>
            <a:r>
              <a:rPr lang="tr-TR" sz="1000" dirty="0">
                <a:solidFill>
                  <a:schemeClr val="tx1"/>
                </a:solidFill>
              </a:rPr>
              <a:t>*gCO2eq/MJ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AD9B5-ECA3-05FF-CE44-4220D0D3FB05}"/>
              </a:ext>
            </a:extLst>
          </p:cNvPr>
          <p:cNvSpPr/>
          <p:nvPr/>
        </p:nvSpPr>
        <p:spPr>
          <a:xfrm>
            <a:off x="7938231" y="3882260"/>
            <a:ext cx="1992563" cy="78179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100" b="1" kern="100" dirty="0" err="1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rPr>
              <a:t>Singapore</a:t>
            </a:r>
            <a:endParaRPr lang="tr-TR" sz="1100" b="1" kern="100" dirty="0">
              <a:solidFill>
                <a:prstClr val="black"/>
              </a:solidFill>
              <a:latin typeface="Frutiger CE 45 Light" panose="02000403040000020004" pitchFamily="2" charset="0"/>
              <a:cs typeface="Times New Roman" panose="02020603050405020304" pitchFamily="18" charset="0"/>
            </a:endParaRP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100" b="1" kern="100" dirty="0">
                <a:solidFill>
                  <a:prstClr val="black"/>
                </a:solidFill>
                <a:latin typeface="Frutiger CE 45 Light" panose="02000403040000020004" pitchFamily="2" charset="0"/>
                <a:cs typeface="Times New Roman" panose="02020603050405020304" pitchFamily="18" charset="0"/>
              </a:rPr>
              <a:t>SDHB 9,4*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754FDE-314D-7B28-4270-1D9355B3C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90828"/>
              </p:ext>
            </p:extLst>
          </p:nvPr>
        </p:nvGraphicFramePr>
        <p:xfrm>
          <a:off x="229733" y="2042529"/>
          <a:ext cx="2195134" cy="273511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97567">
                  <a:extLst>
                    <a:ext uri="{9D8B030D-6E8A-4147-A177-3AD203B41FA5}">
                      <a16:colId xmlns:a16="http://schemas.microsoft.com/office/drawing/2014/main" val="559472963"/>
                    </a:ext>
                  </a:extLst>
                </a:gridCol>
                <a:gridCol w="1097567">
                  <a:extLst>
                    <a:ext uri="{9D8B030D-6E8A-4147-A177-3AD203B41FA5}">
                      <a16:colId xmlns:a16="http://schemas.microsoft.com/office/drawing/2014/main" val="4170085691"/>
                    </a:ext>
                  </a:extLst>
                </a:gridCol>
              </a:tblGrid>
              <a:tr h="1058713">
                <a:tc gridSpan="2"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Ülkelere göre 2025 yılı Biyoyakıt Satışları (ton)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184419"/>
                  </a:ext>
                </a:extLst>
              </a:tr>
              <a:tr h="320757">
                <a:tc>
                  <a:txBody>
                    <a:bodyPr/>
                    <a:lstStyle/>
                    <a:p>
                      <a:r>
                        <a:rPr lang="tr-TR" sz="1600" dirty="0" err="1">
                          <a:solidFill>
                            <a:schemeClr val="tx1"/>
                          </a:solidFill>
                        </a:rPr>
                        <a:t>Singapore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1.100.00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9626622"/>
                  </a:ext>
                </a:extLst>
              </a:tr>
              <a:tr h="320757"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Hollanda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463.000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89262"/>
                  </a:ext>
                </a:extLst>
              </a:tr>
              <a:tr h="320757"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Belçika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42.000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1850699"/>
                  </a:ext>
                </a:extLst>
              </a:tr>
              <a:tr h="320757"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İspanya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40.000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844011"/>
                  </a:ext>
                </a:extLst>
              </a:tr>
              <a:tr h="320757"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Türkiye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8.643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2647184"/>
                  </a:ext>
                </a:extLst>
              </a:tr>
            </a:tbl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B3B491-9835-01F6-2A44-DFB38775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1461-C9F0-40A8-AABF-C80EBDDC4FFA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578655-4814-CAF9-D55F-08D7F63B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872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İkmalini Yaptığımız Biyoyakıt Çeşitleri</a:t>
            </a:r>
            <a:endParaRPr lang="en-GB" sz="3200" dirty="0"/>
          </a:p>
        </p:txBody>
      </p:sp>
      <p:sp>
        <p:nvSpPr>
          <p:cNvPr id="6" name="Metin kutusu 15">
            <a:extLst>
              <a:ext uri="{FF2B5EF4-FFF2-40B4-BE49-F238E27FC236}">
                <a16:creationId xmlns:a16="http://schemas.microsoft.com/office/drawing/2014/main" id="{7136F842-5A61-8B8D-6CC3-F43757EBB15F}"/>
              </a:ext>
            </a:extLst>
          </p:cNvPr>
          <p:cNvSpPr txBox="1"/>
          <p:nvPr/>
        </p:nvSpPr>
        <p:spPr>
          <a:xfrm>
            <a:off x="209549" y="1095374"/>
            <a:ext cx="7808295" cy="515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400" dirty="0"/>
              <a:t>Arkas </a:t>
            </a:r>
            <a:r>
              <a:rPr lang="tr-TR" sz="1400" dirty="0" err="1"/>
              <a:t>Bunker’da</a:t>
            </a:r>
            <a:r>
              <a:rPr lang="tr-TR" sz="1400" dirty="0"/>
              <a:t> ç</a:t>
            </a:r>
            <a:r>
              <a:rPr lang="en-US" sz="1400" dirty="0" err="1"/>
              <a:t>evre</a:t>
            </a:r>
            <a:r>
              <a:rPr lang="en-US" sz="1400" dirty="0"/>
              <a:t> </a:t>
            </a:r>
            <a:r>
              <a:rPr lang="en-US" sz="1400" dirty="0" err="1"/>
              <a:t>yönetimi</a:t>
            </a:r>
            <a:r>
              <a:rPr lang="en-US" sz="1400" dirty="0"/>
              <a:t> </a:t>
            </a:r>
            <a:r>
              <a:rPr lang="en-US" sz="1400" dirty="0" err="1"/>
              <a:t>ile</a:t>
            </a:r>
            <a:r>
              <a:rPr lang="en-US" sz="1400" dirty="0"/>
              <a:t> </a:t>
            </a:r>
            <a:r>
              <a:rPr lang="en-US" sz="1400" dirty="0" err="1"/>
              <a:t>operasyonel</a:t>
            </a:r>
            <a:r>
              <a:rPr lang="en-US" sz="1400" dirty="0"/>
              <a:t> </a:t>
            </a:r>
            <a:r>
              <a:rPr lang="en-US" sz="1400" dirty="0" err="1"/>
              <a:t>mükemmelliği</a:t>
            </a:r>
            <a:r>
              <a:rPr lang="en-US" sz="1400" dirty="0"/>
              <a:t> </a:t>
            </a:r>
            <a:r>
              <a:rPr lang="en-US" sz="1400" dirty="0" err="1"/>
              <a:t>birleştiren</a:t>
            </a:r>
            <a:r>
              <a:rPr lang="en-US" sz="1400" dirty="0"/>
              <a:t> </a:t>
            </a:r>
            <a:r>
              <a:rPr lang="en-US" sz="1400" dirty="0" err="1"/>
              <a:t>sürdürülebilirlik</a:t>
            </a:r>
            <a:r>
              <a:rPr lang="en-US" sz="1400" dirty="0"/>
              <a:t> </a:t>
            </a:r>
            <a:r>
              <a:rPr lang="en-US" sz="1400" dirty="0" err="1"/>
              <a:t>odaklı</a:t>
            </a:r>
            <a:r>
              <a:rPr lang="en-US" sz="1400" dirty="0"/>
              <a:t> </a:t>
            </a:r>
            <a:r>
              <a:rPr lang="en-US" sz="1400" dirty="0" err="1"/>
              <a:t>biyoyakıt</a:t>
            </a:r>
            <a:r>
              <a:rPr lang="en-US" sz="1400" dirty="0"/>
              <a:t> </a:t>
            </a:r>
            <a:r>
              <a:rPr lang="en-US" sz="1400" dirty="0" err="1"/>
              <a:t>çözümleri</a:t>
            </a:r>
            <a:r>
              <a:rPr lang="en-US" sz="1400" dirty="0"/>
              <a:t> </a:t>
            </a:r>
            <a:r>
              <a:rPr lang="en-US" sz="1400" dirty="0" err="1"/>
              <a:t>sunulmaktadır</a:t>
            </a:r>
            <a:r>
              <a:rPr lang="en-US" sz="1400" dirty="0"/>
              <a:t>.</a:t>
            </a:r>
            <a:endParaRPr lang="tr-TR" sz="1400" dirty="0"/>
          </a:p>
          <a:p>
            <a:pPr algn="just">
              <a:lnSpc>
                <a:spcPct val="150000"/>
              </a:lnSpc>
            </a:pPr>
            <a:endParaRPr lang="tr-TR" sz="1400" dirty="0"/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Bio24F: 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%24 </a:t>
            </a:r>
            <a:r>
              <a:rPr lang="en-US" sz="1400" dirty="0" err="1"/>
              <a:t>oranında</a:t>
            </a:r>
            <a:r>
              <a:rPr lang="en-US" sz="1400" dirty="0"/>
              <a:t> ISCC</a:t>
            </a:r>
            <a:r>
              <a:rPr lang="tr-TR" sz="1400" dirty="0"/>
              <a:t>-EU</a:t>
            </a:r>
            <a:r>
              <a:rPr lang="en-US" sz="1400" dirty="0"/>
              <a:t> </a:t>
            </a:r>
            <a:r>
              <a:rPr lang="en-US" sz="1400" dirty="0" err="1"/>
              <a:t>sertifikalı</a:t>
            </a:r>
            <a:r>
              <a:rPr lang="en-US" sz="1400" dirty="0"/>
              <a:t> </a:t>
            </a:r>
            <a:r>
              <a:rPr lang="en-US" sz="1400" dirty="0" err="1"/>
              <a:t>biyo-bileşen</a:t>
            </a:r>
            <a:r>
              <a:rPr lang="en-US" sz="1400" dirty="0"/>
              <a:t> (UCO) </a:t>
            </a:r>
            <a:r>
              <a:rPr lang="en-US" sz="1400" dirty="0" err="1"/>
              <a:t>ve</a:t>
            </a:r>
            <a:r>
              <a:rPr lang="en-US" sz="1400" dirty="0"/>
              <a:t> %76 </a:t>
            </a:r>
            <a:r>
              <a:rPr lang="tr-TR" sz="1400" dirty="0" err="1"/>
              <a:t>fuel</a:t>
            </a:r>
            <a:r>
              <a:rPr lang="tr-TR" sz="1400" dirty="0"/>
              <a:t> </a:t>
            </a:r>
            <a:r>
              <a:rPr lang="tr-TR" sz="1400" dirty="0" err="1"/>
              <a:t>oil</a:t>
            </a:r>
            <a:r>
              <a:rPr lang="tr-TR" sz="1400" dirty="0"/>
              <a:t> </a:t>
            </a:r>
            <a:r>
              <a:rPr lang="en-US" sz="1400" dirty="0" err="1"/>
              <a:t>içeren</a:t>
            </a:r>
            <a:r>
              <a:rPr lang="en-US" sz="1400" dirty="0"/>
              <a:t> </a:t>
            </a:r>
            <a:r>
              <a:rPr lang="en-US" sz="1400" dirty="0" err="1"/>
              <a:t>gelişmiş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deniz</a:t>
            </a:r>
            <a:r>
              <a:rPr lang="en-US" sz="1400" dirty="0"/>
              <a:t> </a:t>
            </a:r>
            <a:r>
              <a:rPr lang="en-US" sz="1400" dirty="0" err="1"/>
              <a:t>biyoyakıt</a:t>
            </a:r>
            <a:r>
              <a:rPr lang="en-US" sz="1400" dirty="0"/>
              <a:t> </a:t>
            </a:r>
            <a:r>
              <a:rPr lang="en-US" sz="1400" dirty="0" err="1"/>
              <a:t>karışımıdır</a:t>
            </a:r>
            <a:r>
              <a:rPr lang="en-US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/>
              <a:t>Biyo-bileşen</a:t>
            </a:r>
            <a:r>
              <a:rPr lang="en-US" sz="1400" dirty="0"/>
              <a:t> (UCO), </a:t>
            </a:r>
            <a:r>
              <a:rPr lang="en-US" sz="1400" dirty="0" err="1"/>
              <a:t>restoranlardan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gıda</a:t>
            </a:r>
            <a:r>
              <a:rPr lang="en-US" sz="1400" dirty="0"/>
              <a:t> </a:t>
            </a:r>
            <a:r>
              <a:rPr lang="en-US" sz="1400" dirty="0" err="1"/>
              <a:t>tesislerinden</a:t>
            </a:r>
            <a:r>
              <a:rPr lang="en-US" sz="1400" dirty="0"/>
              <a:t> </a:t>
            </a:r>
            <a:r>
              <a:rPr lang="en-US" sz="1400" dirty="0" err="1"/>
              <a:t>toplanan</a:t>
            </a:r>
            <a:r>
              <a:rPr lang="en-US" sz="1400" dirty="0"/>
              <a:t> </a:t>
            </a:r>
            <a:r>
              <a:rPr lang="en-US" sz="1400" dirty="0" err="1"/>
              <a:t>kullanılmış</a:t>
            </a:r>
            <a:r>
              <a:rPr lang="en-US" sz="1400" dirty="0"/>
              <a:t> </a:t>
            </a:r>
            <a:r>
              <a:rPr lang="en-US" sz="1400" dirty="0" err="1"/>
              <a:t>yemeklik</a:t>
            </a:r>
            <a:r>
              <a:rPr lang="en-US" sz="1400" dirty="0"/>
              <a:t> </a:t>
            </a:r>
            <a:r>
              <a:rPr lang="tr-TR" sz="1400" dirty="0"/>
              <a:t>yağların iş ortağımız DB Tarımsal Enerji Torbalı Tesisleri’nde işlenmesi ile elde edilmiştir.</a:t>
            </a:r>
            <a:r>
              <a:rPr lang="en-US" sz="1400" dirty="0"/>
              <a:t> </a:t>
            </a:r>
            <a:endParaRPr lang="tr-TR" sz="1400" dirty="0"/>
          </a:p>
          <a:p>
            <a:pPr algn="just">
              <a:lnSpc>
                <a:spcPct val="150000"/>
              </a:lnSpc>
            </a:pPr>
            <a:endParaRPr lang="en-US" sz="1400" dirty="0"/>
          </a:p>
          <a:p>
            <a:pPr algn="just">
              <a:lnSpc>
                <a:spcPct val="150000"/>
              </a:lnSpc>
            </a:pPr>
            <a:r>
              <a:rPr lang="en-US" sz="1400" dirty="0"/>
              <a:t>"Drop-in" </a:t>
            </a:r>
            <a:r>
              <a:rPr lang="en-US" sz="1400" dirty="0" err="1"/>
              <a:t>yakıt</a:t>
            </a:r>
            <a:r>
              <a:rPr lang="en-US" sz="1400" dirty="0"/>
              <a:t> </a:t>
            </a:r>
            <a:r>
              <a:rPr lang="en-US" sz="1400" dirty="0" err="1"/>
              <a:t>özelliği</a:t>
            </a:r>
            <a:r>
              <a:rPr lang="en-US" sz="1400" dirty="0"/>
              <a:t> </a:t>
            </a:r>
            <a:r>
              <a:rPr lang="en-US" sz="1400" dirty="0" err="1"/>
              <a:t>sayesinde</a:t>
            </a:r>
            <a:r>
              <a:rPr lang="en-US" sz="1400" dirty="0"/>
              <a:t>, </a:t>
            </a:r>
            <a:r>
              <a:rPr lang="en-US" sz="1400" dirty="0" err="1"/>
              <a:t>gemi</a:t>
            </a:r>
            <a:r>
              <a:rPr lang="en-US" sz="1400" dirty="0"/>
              <a:t> </a:t>
            </a:r>
            <a:r>
              <a:rPr lang="en-US" sz="1400" dirty="0" err="1"/>
              <a:t>motorlarında</a:t>
            </a:r>
            <a:r>
              <a:rPr lang="en-US" sz="1400" dirty="0"/>
              <a:t> </a:t>
            </a:r>
            <a:r>
              <a:rPr lang="en-US" sz="1400" dirty="0" err="1"/>
              <a:t>hiçbir</a:t>
            </a:r>
            <a:r>
              <a:rPr lang="en-US" sz="1400" dirty="0"/>
              <a:t> </a:t>
            </a:r>
            <a:r>
              <a:rPr lang="en-US" sz="1400" dirty="0" err="1"/>
              <a:t>teknik</a:t>
            </a:r>
            <a:r>
              <a:rPr lang="en-US" sz="1400" dirty="0"/>
              <a:t> </a:t>
            </a:r>
            <a:r>
              <a:rPr lang="en-US" sz="1400" dirty="0" err="1"/>
              <a:t>değişiklik</a:t>
            </a:r>
            <a:r>
              <a:rPr lang="en-US" sz="1400" dirty="0"/>
              <a:t> </a:t>
            </a:r>
            <a:r>
              <a:rPr lang="en-US" sz="1400" dirty="0" err="1"/>
              <a:t>veya</a:t>
            </a:r>
            <a:r>
              <a:rPr lang="en-US" sz="1400" dirty="0"/>
              <a:t> ek </a:t>
            </a:r>
            <a:r>
              <a:rPr lang="en-US" sz="1400" dirty="0" err="1"/>
              <a:t>yatırım</a:t>
            </a:r>
            <a:r>
              <a:rPr lang="en-US" sz="1400" dirty="0"/>
              <a:t> </a:t>
            </a:r>
            <a:r>
              <a:rPr lang="en-US" sz="1400" dirty="0" err="1"/>
              <a:t>gerektirmeden</a:t>
            </a:r>
            <a:r>
              <a:rPr lang="en-US" sz="1400" dirty="0"/>
              <a:t> </a:t>
            </a:r>
            <a:r>
              <a:rPr lang="en-US" sz="1400" dirty="0" err="1"/>
              <a:t>doğrudan</a:t>
            </a:r>
            <a:r>
              <a:rPr lang="en-US" sz="1400" dirty="0"/>
              <a:t> </a:t>
            </a:r>
            <a:r>
              <a:rPr lang="en-US" sz="1400" dirty="0" err="1"/>
              <a:t>kullanılabilir</a:t>
            </a:r>
            <a:r>
              <a:rPr lang="en-US" sz="1400" dirty="0"/>
              <a:t>.</a:t>
            </a:r>
            <a:endParaRPr lang="tr-TR" sz="1400" dirty="0"/>
          </a:p>
          <a:p>
            <a:pPr algn="just">
              <a:lnSpc>
                <a:spcPct val="150000"/>
              </a:lnSpc>
            </a:pPr>
            <a:endParaRPr lang="en-US" sz="1400" dirty="0"/>
          </a:p>
          <a:p>
            <a:pPr algn="just">
              <a:lnSpc>
                <a:spcPct val="150000"/>
              </a:lnSpc>
            </a:pPr>
            <a:r>
              <a:rPr lang="en-US" sz="1400" dirty="0"/>
              <a:t>Karbon </a:t>
            </a:r>
            <a:r>
              <a:rPr lang="en-US" sz="1400" dirty="0" err="1"/>
              <a:t>emisyonlarını</a:t>
            </a:r>
            <a:r>
              <a:rPr lang="en-US" sz="1400" dirty="0"/>
              <a:t> (CO2) </a:t>
            </a:r>
            <a:r>
              <a:rPr lang="en-US" sz="1400" dirty="0" err="1"/>
              <a:t>önemli</a:t>
            </a:r>
            <a:r>
              <a:rPr lang="en-US" sz="1400" dirty="0"/>
              <a:t> </a:t>
            </a:r>
            <a:r>
              <a:rPr lang="en-US" sz="1400" dirty="0" err="1"/>
              <a:t>ölçüde</a:t>
            </a:r>
            <a:r>
              <a:rPr lang="en-US" sz="1400" dirty="0"/>
              <a:t> </a:t>
            </a:r>
            <a:r>
              <a:rPr lang="en-US" sz="1400" dirty="0" err="1"/>
              <a:t>azaltır</a:t>
            </a:r>
            <a:r>
              <a:rPr lang="en-US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Bio24F </a:t>
            </a:r>
            <a:r>
              <a:rPr lang="en-US" sz="1400" dirty="0" err="1"/>
              <a:t>kullanımı</a:t>
            </a:r>
            <a:r>
              <a:rPr lang="en-US" sz="1400" dirty="0"/>
              <a:t>, </a:t>
            </a:r>
            <a:r>
              <a:rPr lang="en-US" sz="1400" dirty="0" err="1"/>
              <a:t>armatörlerin</a:t>
            </a:r>
            <a:r>
              <a:rPr lang="en-US" sz="1400" dirty="0"/>
              <a:t> CII (Karbon </a:t>
            </a:r>
            <a:r>
              <a:rPr lang="en-US" sz="1400" dirty="0" err="1"/>
              <a:t>Yoğunluğu</a:t>
            </a:r>
            <a:r>
              <a:rPr lang="en-US" sz="1400" dirty="0"/>
              <a:t> </a:t>
            </a:r>
            <a:r>
              <a:rPr lang="en-US" sz="1400" dirty="0" err="1"/>
              <a:t>Göstergesi</a:t>
            </a:r>
            <a:r>
              <a:rPr lang="en-US" sz="1400" dirty="0"/>
              <a:t>), EU ETS (</a:t>
            </a:r>
            <a:r>
              <a:rPr lang="en-US" sz="1400" dirty="0" err="1"/>
              <a:t>Emisyon</a:t>
            </a:r>
            <a:r>
              <a:rPr lang="en-US" sz="1400" dirty="0"/>
              <a:t> Ticaret </a:t>
            </a:r>
            <a:r>
              <a:rPr lang="en-US" sz="1400" dirty="0" err="1"/>
              <a:t>Sistemi</a:t>
            </a:r>
            <a:r>
              <a:rPr lang="en-US" sz="1400" dirty="0"/>
              <a:t>)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FuelEU</a:t>
            </a:r>
            <a:r>
              <a:rPr lang="en-US" sz="1400" dirty="0"/>
              <a:t> Maritime </a:t>
            </a:r>
            <a:r>
              <a:rPr lang="en-US" sz="1400" dirty="0" err="1"/>
              <a:t>gibi</a:t>
            </a:r>
            <a:r>
              <a:rPr lang="en-US" sz="1400" dirty="0"/>
              <a:t> </a:t>
            </a:r>
            <a:r>
              <a:rPr lang="en-US" sz="1400" dirty="0" err="1"/>
              <a:t>kritik</a:t>
            </a:r>
            <a:r>
              <a:rPr lang="en-US" sz="1400" dirty="0"/>
              <a:t> </a:t>
            </a:r>
            <a:r>
              <a:rPr lang="en-US" sz="1400" dirty="0" err="1"/>
              <a:t>uluslararası</a:t>
            </a:r>
            <a:r>
              <a:rPr lang="en-US" sz="1400" dirty="0"/>
              <a:t> </a:t>
            </a:r>
            <a:r>
              <a:rPr lang="en-US" sz="1400" dirty="0" err="1"/>
              <a:t>regülasyonlara</a:t>
            </a:r>
            <a:r>
              <a:rPr lang="en-US" sz="1400" dirty="0"/>
              <a:t> </a:t>
            </a:r>
            <a:r>
              <a:rPr lang="en-US" sz="1400" dirty="0" err="1"/>
              <a:t>uyum</a:t>
            </a:r>
            <a:r>
              <a:rPr lang="en-US" sz="1400" dirty="0"/>
              <a:t> </a:t>
            </a:r>
            <a:r>
              <a:rPr lang="en-US" sz="1400" dirty="0" err="1"/>
              <a:t>sağlamalarını</a:t>
            </a:r>
            <a:r>
              <a:rPr lang="en-US" sz="1400" dirty="0"/>
              <a:t> </a:t>
            </a:r>
            <a:r>
              <a:rPr lang="en-US" sz="1400" dirty="0" err="1"/>
              <a:t>doğrudan</a:t>
            </a:r>
            <a:r>
              <a:rPr lang="en-US" sz="1400" dirty="0"/>
              <a:t> </a:t>
            </a:r>
            <a:r>
              <a:rPr lang="en-US" sz="1400" dirty="0" err="1"/>
              <a:t>destekler</a:t>
            </a:r>
            <a:r>
              <a:rPr lang="en-US" sz="1400" dirty="0"/>
              <a:t>.</a:t>
            </a:r>
          </a:p>
          <a:p>
            <a:pPr algn="just">
              <a:lnSpc>
                <a:spcPct val="150000"/>
              </a:lnSpc>
            </a:pPr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471EC-0CF9-DBAF-E3C5-1F6DC637E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014" y="1120162"/>
            <a:ext cx="3485211" cy="1431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9F871-AF92-0625-D04B-4EE7D40572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0013" y="2637419"/>
            <a:ext cx="3485211" cy="1925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E186E-145C-6647-6EE1-FF11CF6F8C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0013" y="4719554"/>
            <a:ext cx="3485211" cy="165593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68A12-3D9E-EFED-472D-4355EEF6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A441-D8B5-4273-8351-FB603D22B787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647586-2CF1-9371-8725-11B2D046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369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İkmalini Yaptığımız Biyoyakıt Çeşitleri</a:t>
            </a:r>
            <a:endParaRPr lang="en-GB" sz="3200" dirty="0"/>
          </a:p>
        </p:txBody>
      </p:sp>
      <p:sp>
        <p:nvSpPr>
          <p:cNvPr id="6" name="Metin kutusu 15">
            <a:extLst>
              <a:ext uri="{FF2B5EF4-FFF2-40B4-BE49-F238E27FC236}">
                <a16:creationId xmlns:a16="http://schemas.microsoft.com/office/drawing/2014/main" id="{7136F842-5A61-8B8D-6CC3-F43757EBB15F}"/>
              </a:ext>
            </a:extLst>
          </p:cNvPr>
          <p:cNvSpPr txBox="1"/>
          <p:nvPr/>
        </p:nvSpPr>
        <p:spPr>
          <a:xfrm>
            <a:off x="209550" y="1095374"/>
            <a:ext cx="7581900" cy="504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b="1" dirty="0"/>
              <a:t>Bio30F</a:t>
            </a:r>
          </a:p>
          <a:p>
            <a:pPr algn="just">
              <a:lnSpc>
                <a:spcPct val="150000"/>
              </a:lnSpc>
            </a:pPr>
            <a:r>
              <a:rPr lang="en-US" sz="1350" dirty="0"/>
              <a:t>%30 ISCC EU </a:t>
            </a:r>
            <a:r>
              <a:rPr lang="en-US" sz="1350" dirty="0" err="1"/>
              <a:t>sertifikalı</a:t>
            </a:r>
            <a:r>
              <a:rPr lang="en-US" sz="1350" dirty="0"/>
              <a:t> </a:t>
            </a:r>
            <a:r>
              <a:rPr lang="en-US" sz="1350" dirty="0" err="1"/>
              <a:t>biyo-bileşen</a:t>
            </a:r>
            <a:r>
              <a:rPr lang="en-US" sz="1350" dirty="0"/>
              <a:t> (UCO) </a:t>
            </a:r>
            <a:r>
              <a:rPr lang="en-US" sz="1350" dirty="0" err="1"/>
              <a:t>ve</a:t>
            </a:r>
            <a:r>
              <a:rPr lang="en-US" sz="1350" dirty="0"/>
              <a:t> %70 Fuel Oil </a:t>
            </a:r>
            <a:r>
              <a:rPr lang="en-US" sz="1350" dirty="0" err="1"/>
              <a:t>karışımıdır</a:t>
            </a:r>
            <a:r>
              <a:rPr lang="en-US" sz="1350" dirty="0"/>
              <a:t>.</a:t>
            </a:r>
            <a:endParaRPr lang="tr-TR" sz="1350" dirty="0"/>
          </a:p>
          <a:p>
            <a:pPr algn="just">
              <a:lnSpc>
                <a:spcPct val="150000"/>
              </a:lnSpc>
            </a:pPr>
            <a:r>
              <a:rPr lang="en-US" sz="1350" dirty="0" err="1"/>
              <a:t>Daha</a:t>
            </a:r>
            <a:r>
              <a:rPr lang="en-US" sz="1350" dirty="0"/>
              <a:t> </a:t>
            </a:r>
            <a:r>
              <a:rPr lang="en-US" sz="1350" dirty="0" err="1"/>
              <a:t>yüksek</a:t>
            </a:r>
            <a:r>
              <a:rPr lang="en-US" sz="1350" dirty="0"/>
              <a:t> </a:t>
            </a:r>
            <a:r>
              <a:rPr lang="en-US" sz="1350" dirty="0" err="1"/>
              <a:t>biyo-içeriği</a:t>
            </a:r>
            <a:r>
              <a:rPr lang="en-US" sz="1350" dirty="0"/>
              <a:t> </a:t>
            </a:r>
            <a:r>
              <a:rPr lang="en-US" sz="1350" dirty="0" err="1"/>
              <a:t>sayesinde</a:t>
            </a:r>
            <a:r>
              <a:rPr lang="en-US" sz="1350" dirty="0"/>
              <a:t>, </a:t>
            </a:r>
            <a:r>
              <a:rPr lang="en-US" sz="1350" dirty="0" err="1"/>
              <a:t>geleneksel</a:t>
            </a:r>
            <a:r>
              <a:rPr lang="en-US" sz="1350" dirty="0"/>
              <a:t> </a:t>
            </a:r>
            <a:r>
              <a:rPr lang="en-US" sz="1350" dirty="0" err="1"/>
              <a:t>deniz</a:t>
            </a:r>
            <a:r>
              <a:rPr lang="en-US" sz="1350" dirty="0"/>
              <a:t> </a:t>
            </a:r>
            <a:r>
              <a:rPr lang="en-US" sz="1350" dirty="0" err="1"/>
              <a:t>yakıtlarına</a:t>
            </a:r>
            <a:r>
              <a:rPr lang="en-US" sz="1350" dirty="0"/>
              <a:t> </a:t>
            </a:r>
            <a:r>
              <a:rPr lang="en-US" sz="1350" dirty="0" err="1"/>
              <a:t>kıyasla</a:t>
            </a:r>
            <a:r>
              <a:rPr lang="en-US" sz="1350" dirty="0"/>
              <a:t> </a:t>
            </a:r>
            <a:r>
              <a:rPr lang="en-US" sz="1350" dirty="0" err="1"/>
              <a:t>karbon</a:t>
            </a:r>
            <a:r>
              <a:rPr lang="en-US" sz="1350" dirty="0"/>
              <a:t> </a:t>
            </a:r>
            <a:r>
              <a:rPr lang="en-US" sz="1350" dirty="0" err="1"/>
              <a:t>emisyonlarında</a:t>
            </a:r>
            <a:r>
              <a:rPr lang="en-US" sz="1350" dirty="0"/>
              <a:t> %25 </a:t>
            </a:r>
            <a:r>
              <a:rPr lang="en-US" sz="1350" dirty="0" err="1"/>
              <a:t>ila</a:t>
            </a:r>
            <a:r>
              <a:rPr lang="en-US" sz="1350" dirty="0"/>
              <a:t> %28 </a:t>
            </a:r>
            <a:r>
              <a:rPr lang="en-US" sz="1350" dirty="0" err="1"/>
              <a:t>arasında</a:t>
            </a:r>
            <a:r>
              <a:rPr lang="en-US" sz="1350" dirty="0"/>
              <a:t> </a:t>
            </a:r>
            <a:r>
              <a:rPr lang="en-US" sz="1350" dirty="0" err="1"/>
              <a:t>belirgin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</a:t>
            </a:r>
            <a:r>
              <a:rPr lang="en-US" sz="1350" dirty="0" err="1"/>
              <a:t>azalma</a:t>
            </a:r>
            <a:r>
              <a:rPr lang="en-US" sz="1350" dirty="0"/>
              <a:t> </a:t>
            </a:r>
            <a:r>
              <a:rPr lang="en-US" sz="1350" dirty="0" err="1"/>
              <a:t>sağlar</a:t>
            </a:r>
            <a:r>
              <a:rPr lang="en-US" sz="1350" dirty="0"/>
              <a:t>.</a:t>
            </a:r>
            <a:endParaRPr lang="tr-TR" sz="1350" dirty="0"/>
          </a:p>
          <a:p>
            <a:pPr algn="just">
              <a:lnSpc>
                <a:spcPct val="150000"/>
              </a:lnSpc>
            </a:pPr>
            <a:r>
              <a:rPr lang="en-US" sz="1350" dirty="0"/>
              <a:t>"Drop-in" </a:t>
            </a:r>
            <a:r>
              <a:rPr lang="en-US" sz="1350" dirty="0" err="1"/>
              <a:t>yakıt</a:t>
            </a:r>
            <a:r>
              <a:rPr lang="en-US" sz="1350" dirty="0"/>
              <a:t> </a:t>
            </a:r>
            <a:r>
              <a:rPr lang="en-US" sz="1350" dirty="0" err="1"/>
              <a:t>özelliği</a:t>
            </a:r>
            <a:r>
              <a:rPr lang="en-US" sz="1350" dirty="0"/>
              <a:t> </a:t>
            </a:r>
            <a:r>
              <a:rPr lang="en-US" sz="1350" dirty="0" err="1"/>
              <a:t>sayesinde</a:t>
            </a:r>
            <a:r>
              <a:rPr lang="en-US" sz="1350" dirty="0"/>
              <a:t> </a:t>
            </a:r>
            <a:r>
              <a:rPr lang="en-US" sz="1350" dirty="0" err="1"/>
              <a:t>mevcut</a:t>
            </a:r>
            <a:r>
              <a:rPr lang="en-US" sz="1350" dirty="0"/>
              <a:t> </a:t>
            </a:r>
            <a:r>
              <a:rPr lang="en-US" sz="1350" dirty="0" err="1"/>
              <a:t>gemi</a:t>
            </a:r>
            <a:r>
              <a:rPr lang="en-US" sz="1350" dirty="0"/>
              <a:t> </a:t>
            </a:r>
            <a:r>
              <a:rPr lang="en-US" sz="1350" dirty="0" err="1"/>
              <a:t>motorlarında</a:t>
            </a:r>
            <a:r>
              <a:rPr lang="en-US" sz="1350" dirty="0"/>
              <a:t> </a:t>
            </a:r>
            <a:r>
              <a:rPr lang="en-US" sz="1350" dirty="0" err="1"/>
              <a:t>hiçbir</a:t>
            </a:r>
            <a:r>
              <a:rPr lang="en-US" sz="1350" dirty="0"/>
              <a:t> </a:t>
            </a:r>
            <a:r>
              <a:rPr lang="en-US" sz="1350" dirty="0" err="1"/>
              <a:t>teknik</a:t>
            </a:r>
            <a:r>
              <a:rPr lang="en-US" sz="1350" dirty="0"/>
              <a:t> </a:t>
            </a:r>
            <a:r>
              <a:rPr lang="en-US" sz="1350" dirty="0" err="1"/>
              <a:t>değişiklik</a:t>
            </a:r>
            <a:r>
              <a:rPr lang="en-US" sz="1350" dirty="0"/>
              <a:t> </a:t>
            </a:r>
            <a:r>
              <a:rPr lang="en-US" sz="1350" dirty="0" err="1"/>
              <a:t>gerektirmeden</a:t>
            </a:r>
            <a:r>
              <a:rPr lang="en-US" sz="1350" dirty="0"/>
              <a:t> </a:t>
            </a:r>
            <a:r>
              <a:rPr lang="en-US" sz="1350" dirty="0" err="1"/>
              <a:t>kullanılabilir</a:t>
            </a:r>
            <a:r>
              <a:rPr lang="en-US" sz="1350" dirty="0"/>
              <a:t>. </a:t>
            </a:r>
            <a:r>
              <a:rPr lang="en-US" sz="1350" dirty="0" err="1"/>
              <a:t>Operasyonel</a:t>
            </a:r>
            <a:r>
              <a:rPr lang="en-US" sz="1350" dirty="0"/>
              <a:t> </a:t>
            </a:r>
            <a:r>
              <a:rPr lang="en-US" sz="1350" dirty="0" err="1"/>
              <a:t>performanstan</a:t>
            </a:r>
            <a:r>
              <a:rPr lang="en-US" sz="1350" dirty="0"/>
              <a:t> </a:t>
            </a:r>
            <a:r>
              <a:rPr lang="en-US" sz="1350" dirty="0" err="1"/>
              <a:t>ödün</a:t>
            </a:r>
            <a:r>
              <a:rPr lang="en-US" sz="1350" dirty="0"/>
              <a:t> </a:t>
            </a:r>
            <a:r>
              <a:rPr lang="en-US" sz="1350" dirty="0" err="1"/>
              <a:t>vermeden</a:t>
            </a:r>
            <a:r>
              <a:rPr lang="en-US" sz="1350" dirty="0"/>
              <a:t> </a:t>
            </a:r>
            <a:r>
              <a:rPr lang="en-US" sz="1350" dirty="0" err="1"/>
              <a:t>daha</a:t>
            </a:r>
            <a:r>
              <a:rPr lang="en-US" sz="1350" dirty="0"/>
              <a:t> </a:t>
            </a:r>
            <a:r>
              <a:rPr lang="en-US" sz="1350" dirty="0" err="1"/>
              <a:t>fazla</a:t>
            </a:r>
            <a:r>
              <a:rPr lang="en-US" sz="1350" dirty="0"/>
              <a:t> </a:t>
            </a:r>
            <a:r>
              <a:rPr lang="en-US" sz="1350" dirty="0" err="1"/>
              <a:t>emisyon</a:t>
            </a:r>
            <a:r>
              <a:rPr lang="en-US" sz="1350" dirty="0"/>
              <a:t> </a:t>
            </a:r>
            <a:r>
              <a:rPr lang="en-US" sz="1350" dirty="0" err="1"/>
              <a:t>azaltımı</a:t>
            </a:r>
            <a:r>
              <a:rPr lang="en-US" sz="1350" dirty="0"/>
              <a:t> </a:t>
            </a:r>
            <a:r>
              <a:rPr lang="en-US" sz="1350" dirty="0" err="1"/>
              <a:t>sunar</a:t>
            </a:r>
            <a:r>
              <a:rPr lang="en-US" sz="1350" dirty="0"/>
              <a:t>.</a:t>
            </a:r>
            <a:endParaRPr lang="tr-TR" sz="1350" dirty="0"/>
          </a:p>
          <a:p>
            <a:pPr algn="just">
              <a:lnSpc>
                <a:spcPct val="150000"/>
              </a:lnSpc>
            </a:pPr>
            <a:r>
              <a:rPr lang="en-US" sz="1350" dirty="0" err="1"/>
              <a:t>Orta</a:t>
            </a:r>
            <a:r>
              <a:rPr lang="en-US" sz="1350" dirty="0"/>
              <a:t> </a:t>
            </a:r>
            <a:r>
              <a:rPr lang="en-US" sz="1350" dirty="0" err="1"/>
              <a:t>vadeli</a:t>
            </a:r>
            <a:r>
              <a:rPr lang="en-US" sz="1350" dirty="0"/>
              <a:t> </a:t>
            </a:r>
            <a:r>
              <a:rPr lang="en-US" sz="1350" dirty="0" err="1"/>
              <a:t>karbonsuzlaşma</a:t>
            </a:r>
            <a:r>
              <a:rPr lang="en-US" sz="1350" dirty="0"/>
              <a:t> </a:t>
            </a:r>
            <a:r>
              <a:rPr lang="en-US" sz="1350" dirty="0" err="1"/>
              <a:t>hedeflerini</a:t>
            </a:r>
            <a:r>
              <a:rPr lang="en-US" sz="1350" dirty="0"/>
              <a:t> </a:t>
            </a:r>
            <a:r>
              <a:rPr lang="en-US" sz="1350" dirty="0" err="1"/>
              <a:t>ilerletmek</a:t>
            </a:r>
            <a:r>
              <a:rPr lang="en-US" sz="1350" dirty="0"/>
              <a:t> </a:t>
            </a:r>
            <a:r>
              <a:rPr lang="en-US" sz="1350" dirty="0" err="1"/>
              <a:t>isteyen</a:t>
            </a:r>
            <a:r>
              <a:rPr lang="en-US" sz="1350" dirty="0"/>
              <a:t> </a:t>
            </a:r>
            <a:r>
              <a:rPr lang="en-US" sz="1350" dirty="0" err="1"/>
              <a:t>operatörler</a:t>
            </a:r>
            <a:r>
              <a:rPr lang="en-US" sz="1350" dirty="0"/>
              <a:t> </a:t>
            </a:r>
            <a:r>
              <a:rPr lang="en-US" sz="1350" dirty="0" err="1"/>
              <a:t>için</a:t>
            </a:r>
            <a:r>
              <a:rPr lang="en-US" sz="1350" dirty="0"/>
              <a:t> </a:t>
            </a:r>
            <a:r>
              <a:rPr lang="en-US" sz="1350" dirty="0" err="1"/>
              <a:t>stratejik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</a:t>
            </a:r>
            <a:r>
              <a:rPr lang="en-US" sz="1350" dirty="0" err="1"/>
              <a:t>çözümdür</a:t>
            </a:r>
            <a:r>
              <a:rPr lang="en-US" sz="1350" dirty="0"/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b="1" dirty="0"/>
              <a:t>B100 UCOME </a:t>
            </a:r>
            <a:r>
              <a:rPr lang="en-US" sz="1350" b="1" dirty="0" err="1"/>
              <a:t>Biyodizel</a:t>
            </a:r>
            <a:endParaRPr lang="en-US" sz="1350" b="1" dirty="0"/>
          </a:p>
          <a:p>
            <a:pPr algn="just">
              <a:lnSpc>
                <a:spcPct val="150000"/>
              </a:lnSpc>
            </a:pPr>
            <a:r>
              <a:rPr lang="en-US" sz="1350" dirty="0"/>
              <a:t>%100 </a:t>
            </a:r>
            <a:r>
              <a:rPr lang="en-US" sz="1350" dirty="0" err="1"/>
              <a:t>Kullanılmış</a:t>
            </a:r>
            <a:r>
              <a:rPr lang="en-US" sz="1350" dirty="0"/>
              <a:t> </a:t>
            </a:r>
            <a:r>
              <a:rPr lang="en-US" sz="1350" dirty="0" err="1"/>
              <a:t>Yemeklik</a:t>
            </a:r>
            <a:r>
              <a:rPr lang="en-US" sz="1350" dirty="0"/>
              <a:t> </a:t>
            </a:r>
            <a:r>
              <a:rPr lang="en-US" sz="1350" dirty="0" err="1"/>
              <a:t>Yağ</a:t>
            </a:r>
            <a:r>
              <a:rPr lang="en-US" sz="1350" dirty="0"/>
              <a:t> </a:t>
            </a:r>
            <a:r>
              <a:rPr lang="en-US" sz="1350" dirty="0" err="1"/>
              <a:t>Metil</a:t>
            </a:r>
            <a:r>
              <a:rPr lang="en-US" sz="1350" dirty="0"/>
              <a:t> </a:t>
            </a:r>
            <a:r>
              <a:rPr lang="en-US" sz="1350" dirty="0" err="1"/>
              <a:t>Esteri</a:t>
            </a:r>
            <a:r>
              <a:rPr lang="en-US" sz="1350" dirty="0"/>
              <a:t> (UCOME) </a:t>
            </a:r>
            <a:r>
              <a:rPr lang="en-US" sz="1350" dirty="0" err="1"/>
              <a:t>içeren</a:t>
            </a:r>
            <a:r>
              <a:rPr lang="en-US" sz="1350" dirty="0"/>
              <a:t>, </a:t>
            </a:r>
            <a:r>
              <a:rPr lang="en-US" sz="1350" dirty="0" err="1"/>
              <a:t>tamamen</a:t>
            </a:r>
            <a:r>
              <a:rPr lang="en-US" sz="1350" dirty="0"/>
              <a:t> </a:t>
            </a:r>
            <a:r>
              <a:rPr lang="en-US" sz="1350" dirty="0" err="1"/>
              <a:t>yenilenebilir</a:t>
            </a:r>
            <a:r>
              <a:rPr lang="en-US" sz="1350" dirty="0"/>
              <a:t>, </a:t>
            </a:r>
            <a:r>
              <a:rPr lang="en-US" sz="1350" dirty="0" err="1"/>
              <a:t>saf</a:t>
            </a:r>
            <a:r>
              <a:rPr lang="en-US" sz="1350" dirty="0"/>
              <a:t> </a:t>
            </a:r>
            <a:r>
              <a:rPr lang="en-US" sz="1350" dirty="0" err="1"/>
              <a:t>biyodizel</a:t>
            </a:r>
            <a:r>
              <a:rPr lang="en-US" sz="1350" dirty="0"/>
              <a:t> </a:t>
            </a:r>
            <a:r>
              <a:rPr lang="en-US" sz="1350" dirty="0" err="1"/>
              <a:t>ürünüdür</a:t>
            </a:r>
            <a:r>
              <a:rPr lang="en-US" sz="135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50" dirty="0" err="1"/>
              <a:t>Maksimum</a:t>
            </a:r>
            <a:r>
              <a:rPr lang="en-US" sz="1350" dirty="0"/>
              <a:t> </a:t>
            </a:r>
            <a:r>
              <a:rPr lang="en-US" sz="1350" dirty="0" err="1"/>
              <a:t>Emisyon</a:t>
            </a:r>
            <a:r>
              <a:rPr lang="en-US" sz="1350" dirty="0"/>
              <a:t> </a:t>
            </a:r>
            <a:r>
              <a:rPr lang="en-US" sz="1350" dirty="0" err="1"/>
              <a:t>Azaltımı</a:t>
            </a:r>
            <a:r>
              <a:rPr lang="en-US" sz="135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350" dirty="0" err="1"/>
              <a:t>Portföydeki</a:t>
            </a:r>
            <a:r>
              <a:rPr lang="en-US" sz="1350" dirty="0"/>
              <a:t> </a:t>
            </a:r>
            <a:r>
              <a:rPr lang="en-US" sz="1350" dirty="0" err="1"/>
              <a:t>en</a:t>
            </a:r>
            <a:r>
              <a:rPr lang="en-US" sz="1350" dirty="0"/>
              <a:t> </a:t>
            </a:r>
            <a:r>
              <a:rPr lang="en-US" sz="1350" dirty="0" err="1"/>
              <a:t>yüksek</a:t>
            </a:r>
            <a:r>
              <a:rPr lang="en-US" sz="1350" dirty="0"/>
              <a:t> </a:t>
            </a:r>
            <a:r>
              <a:rPr lang="en-US" sz="1350" dirty="0" err="1"/>
              <a:t>yenilenebilir</a:t>
            </a:r>
            <a:r>
              <a:rPr lang="en-US" sz="1350" dirty="0"/>
              <a:t> </a:t>
            </a:r>
            <a:r>
              <a:rPr lang="en-US" sz="1350" dirty="0" err="1"/>
              <a:t>içeriğe</a:t>
            </a:r>
            <a:r>
              <a:rPr lang="en-US" sz="1350" dirty="0"/>
              <a:t> </a:t>
            </a:r>
            <a:r>
              <a:rPr lang="en-US" sz="1350" dirty="0" err="1"/>
              <a:t>sahip</a:t>
            </a:r>
            <a:r>
              <a:rPr lang="en-US" sz="1350" dirty="0"/>
              <a:t> </a:t>
            </a:r>
            <a:r>
              <a:rPr lang="en-US" sz="1350" dirty="0" err="1"/>
              <a:t>ürün</a:t>
            </a:r>
            <a:r>
              <a:rPr lang="en-US" sz="1350" dirty="0"/>
              <a:t> </a:t>
            </a:r>
            <a:r>
              <a:rPr lang="en-US" sz="1350" dirty="0" err="1"/>
              <a:t>olarak</a:t>
            </a:r>
            <a:r>
              <a:rPr lang="en-US" sz="1350" dirty="0"/>
              <a:t>, </a:t>
            </a:r>
            <a:r>
              <a:rPr lang="en-US" sz="1350" dirty="0" err="1"/>
              <a:t>yaşam</a:t>
            </a:r>
            <a:r>
              <a:rPr lang="en-US" sz="1350" dirty="0"/>
              <a:t> </a:t>
            </a:r>
            <a:r>
              <a:rPr lang="en-US" sz="1350" dirty="0" err="1"/>
              <a:t>döngüsü</a:t>
            </a:r>
            <a:r>
              <a:rPr lang="en-US" sz="1350" dirty="0"/>
              <a:t> (well-to-wake) </a:t>
            </a:r>
            <a:r>
              <a:rPr lang="en-US" sz="1350" dirty="0" err="1"/>
              <a:t>analizinde</a:t>
            </a:r>
            <a:r>
              <a:rPr lang="en-US" sz="1350" dirty="0"/>
              <a:t> %80'in </a:t>
            </a:r>
            <a:r>
              <a:rPr lang="en-US" sz="1350" dirty="0" err="1"/>
              <a:t>üzerinde</a:t>
            </a:r>
            <a:r>
              <a:rPr lang="en-US" sz="1350" dirty="0"/>
              <a:t> </a:t>
            </a:r>
            <a:r>
              <a:rPr lang="en-US" sz="1350" dirty="0" err="1"/>
              <a:t>karbon</a:t>
            </a:r>
            <a:r>
              <a:rPr lang="en-US" sz="1350" dirty="0"/>
              <a:t> </a:t>
            </a:r>
            <a:r>
              <a:rPr lang="en-US" sz="1350" dirty="0" err="1"/>
              <a:t>emisyonu</a:t>
            </a:r>
            <a:r>
              <a:rPr lang="en-US" sz="1350" dirty="0"/>
              <a:t> </a:t>
            </a:r>
            <a:r>
              <a:rPr lang="en-US" sz="1350" dirty="0" err="1"/>
              <a:t>azaltımı</a:t>
            </a:r>
            <a:r>
              <a:rPr lang="en-US" sz="1350" dirty="0"/>
              <a:t> </a:t>
            </a:r>
            <a:r>
              <a:rPr lang="en-US" sz="1350" dirty="0" err="1"/>
              <a:t>sağlar</a:t>
            </a:r>
            <a:r>
              <a:rPr lang="en-US" sz="1350" dirty="0"/>
              <a:t>.</a:t>
            </a:r>
            <a:endParaRPr lang="tr-TR" sz="1350" dirty="0"/>
          </a:p>
          <a:p>
            <a:pPr algn="just">
              <a:lnSpc>
                <a:spcPct val="150000"/>
              </a:lnSpc>
            </a:pPr>
            <a:r>
              <a:rPr lang="en-US" sz="1350" dirty="0"/>
              <a:t> </a:t>
            </a:r>
            <a:r>
              <a:rPr lang="en-US" sz="1350" dirty="0" err="1"/>
              <a:t>Tamamen</a:t>
            </a:r>
            <a:r>
              <a:rPr lang="en-US" sz="1350" dirty="0"/>
              <a:t> </a:t>
            </a:r>
            <a:r>
              <a:rPr lang="en-US" sz="1350" dirty="0" err="1"/>
              <a:t>atıktan</a:t>
            </a:r>
            <a:r>
              <a:rPr lang="en-US" sz="1350" dirty="0"/>
              <a:t> (UCO) </a:t>
            </a:r>
            <a:r>
              <a:rPr lang="en-US" sz="1350" dirty="0" err="1"/>
              <a:t>elde</a:t>
            </a:r>
            <a:r>
              <a:rPr lang="en-US" sz="1350" dirty="0"/>
              <a:t> </a:t>
            </a:r>
            <a:r>
              <a:rPr lang="en-US" sz="1350" dirty="0" err="1"/>
              <a:t>edilen</a:t>
            </a:r>
            <a:r>
              <a:rPr lang="en-US" sz="1350" dirty="0"/>
              <a:t> </a:t>
            </a:r>
            <a:r>
              <a:rPr lang="en-US" sz="1350" dirty="0" err="1"/>
              <a:t>hammaddelerden</a:t>
            </a:r>
            <a:r>
              <a:rPr lang="en-US" sz="1350" dirty="0"/>
              <a:t> </a:t>
            </a:r>
            <a:r>
              <a:rPr lang="en-US" sz="1350" dirty="0" err="1"/>
              <a:t>üretilir</a:t>
            </a:r>
            <a:r>
              <a:rPr lang="en-US" sz="135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50" dirty="0"/>
              <a:t> </a:t>
            </a:r>
            <a:r>
              <a:rPr lang="en-US" sz="1350" dirty="0" err="1"/>
              <a:t>Gıda</a:t>
            </a:r>
            <a:r>
              <a:rPr lang="en-US" sz="1350" dirty="0"/>
              <a:t> </a:t>
            </a:r>
            <a:r>
              <a:rPr lang="en-US" sz="1350" dirty="0" err="1"/>
              <a:t>tedarik</a:t>
            </a:r>
            <a:r>
              <a:rPr lang="en-US" sz="1350" dirty="0"/>
              <a:t> </a:t>
            </a:r>
            <a:r>
              <a:rPr lang="en-US" sz="1350" dirty="0" err="1"/>
              <a:t>zinciri</a:t>
            </a:r>
            <a:r>
              <a:rPr lang="en-US" sz="1350" dirty="0"/>
              <a:t> </a:t>
            </a:r>
            <a:r>
              <a:rPr lang="en-US" sz="1350" dirty="0" err="1"/>
              <a:t>ile</a:t>
            </a:r>
            <a:r>
              <a:rPr lang="en-US" sz="1350" dirty="0"/>
              <a:t> </a:t>
            </a:r>
            <a:r>
              <a:rPr lang="en-US" sz="1350" dirty="0" err="1"/>
              <a:t>rekabet</a:t>
            </a:r>
            <a:r>
              <a:rPr lang="en-US" sz="1350" dirty="0"/>
              <a:t> </a:t>
            </a:r>
            <a:r>
              <a:rPr lang="en-US" sz="1350" dirty="0" err="1"/>
              <a:t>etmez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</a:t>
            </a:r>
            <a:r>
              <a:rPr lang="en-US" sz="1350" dirty="0" err="1"/>
              <a:t>tarım</a:t>
            </a:r>
            <a:r>
              <a:rPr lang="en-US" sz="1350" dirty="0"/>
              <a:t> </a:t>
            </a:r>
            <a:r>
              <a:rPr lang="en-US" sz="1350" dirty="0" err="1"/>
              <a:t>arazisi</a:t>
            </a:r>
            <a:r>
              <a:rPr lang="en-US" sz="1350" dirty="0"/>
              <a:t> </a:t>
            </a:r>
            <a:r>
              <a:rPr lang="en-US" sz="1350" dirty="0" err="1"/>
              <a:t>kullanımına</a:t>
            </a:r>
            <a:r>
              <a:rPr lang="en-US" sz="1350" dirty="0"/>
              <a:t> </a:t>
            </a:r>
            <a:r>
              <a:rPr lang="en-US" sz="1350" dirty="0" err="1"/>
              <a:t>yol</a:t>
            </a:r>
            <a:r>
              <a:rPr lang="en-US" sz="1350" dirty="0"/>
              <a:t> </a:t>
            </a:r>
            <a:r>
              <a:rPr lang="en-US" sz="1350" dirty="0" err="1"/>
              <a:t>açmaz</a:t>
            </a:r>
            <a:r>
              <a:rPr lang="en-US" sz="135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50" dirty="0" err="1"/>
              <a:t>Sıkı</a:t>
            </a:r>
            <a:r>
              <a:rPr lang="en-US" sz="1350" dirty="0"/>
              <a:t> </a:t>
            </a:r>
            <a:r>
              <a:rPr lang="en-US" sz="1350" dirty="0" err="1"/>
              <a:t>bir</a:t>
            </a:r>
            <a:r>
              <a:rPr lang="en-US" sz="1350" dirty="0"/>
              <a:t> "</a:t>
            </a:r>
            <a:r>
              <a:rPr lang="en-US" sz="1350" dirty="0" err="1"/>
              <a:t>sıfır</a:t>
            </a:r>
            <a:r>
              <a:rPr lang="en-US" sz="1350" dirty="0"/>
              <a:t> </a:t>
            </a:r>
            <a:r>
              <a:rPr lang="en-US" sz="1350" dirty="0" err="1"/>
              <a:t>ormansızlaşma</a:t>
            </a:r>
            <a:r>
              <a:rPr lang="en-US" sz="1350" dirty="0"/>
              <a:t>" </a:t>
            </a:r>
            <a:r>
              <a:rPr lang="en-US" sz="1350" dirty="0" err="1"/>
              <a:t>politikası</a:t>
            </a:r>
            <a:r>
              <a:rPr lang="en-US" sz="1350" dirty="0"/>
              <a:t> </a:t>
            </a:r>
            <a:r>
              <a:rPr lang="en-US" sz="1350" dirty="0" err="1"/>
              <a:t>ve</a:t>
            </a:r>
            <a:r>
              <a:rPr lang="en-US" sz="1350" dirty="0"/>
              <a:t> </a:t>
            </a:r>
            <a:r>
              <a:rPr lang="en-US" sz="1350" dirty="0" err="1"/>
              <a:t>biyoçeşitliliğin</a:t>
            </a:r>
            <a:r>
              <a:rPr lang="en-US" sz="1350" dirty="0"/>
              <a:t> </a:t>
            </a:r>
            <a:r>
              <a:rPr lang="en-US" sz="1350" dirty="0" err="1"/>
              <a:t>korunması</a:t>
            </a:r>
            <a:r>
              <a:rPr lang="en-US" sz="1350" dirty="0"/>
              <a:t> </a:t>
            </a:r>
            <a:r>
              <a:rPr lang="en-US" sz="1350" dirty="0" err="1"/>
              <a:t>esasına</a:t>
            </a:r>
            <a:r>
              <a:rPr lang="en-US" sz="1350" dirty="0"/>
              <a:t> </a:t>
            </a:r>
            <a:r>
              <a:rPr lang="en-US" sz="1350" dirty="0" err="1"/>
              <a:t>göre</a:t>
            </a:r>
            <a:r>
              <a:rPr lang="en-US" sz="1350" dirty="0"/>
              <a:t> </a:t>
            </a:r>
            <a:r>
              <a:rPr lang="en-US" sz="1350" dirty="0" err="1"/>
              <a:t>tedarik</a:t>
            </a:r>
            <a:r>
              <a:rPr lang="en-US" sz="1350" dirty="0"/>
              <a:t> </a:t>
            </a:r>
            <a:r>
              <a:rPr lang="en-US" sz="1350" dirty="0" err="1"/>
              <a:t>edilir</a:t>
            </a:r>
            <a:r>
              <a:rPr lang="en-US" sz="135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95127C-B1A5-BBFF-AAD5-D8AFE4231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014" y="1120162"/>
            <a:ext cx="3485211" cy="14310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F4A4E1-D5A3-2581-356A-2092C07EB0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0013" y="2637419"/>
            <a:ext cx="3485211" cy="1925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15495-4F8D-F7A9-5993-B43BB02ADA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0013" y="4719554"/>
            <a:ext cx="3485211" cy="165593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B048F-E61D-FBF4-C9FD-E933A4EE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0E110-28F9-469E-A3AE-D8D5485F58D8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B7CA-1A5A-9032-DBA2-45C2C333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695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İkmal Noktalarımız &amp; Biyoyakıt İ</a:t>
            </a:r>
            <a:r>
              <a:rPr lang="tr-TR" sz="3200" dirty="0"/>
              <a:t>k</a:t>
            </a:r>
            <a:r>
              <a:rPr lang="tr" sz="3200" dirty="0"/>
              <a:t>mali Yaptığımız Lokasyonlar</a:t>
            </a:r>
            <a:endParaRPr lang="en-GB" sz="3200" dirty="0"/>
          </a:p>
        </p:txBody>
      </p:sp>
      <p:pic>
        <p:nvPicPr>
          <p:cNvPr id="7" name="Resim 3">
            <a:extLst>
              <a:ext uri="{FF2B5EF4-FFF2-40B4-BE49-F238E27FC236}">
                <a16:creationId xmlns:a16="http://schemas.microsoft.com/office/drawing/2014/main" id="{9093155E-8F6F-2055-A7E7-62539D72F7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b="8884"/>
          <a:stretch/>
        </p:blipFill>
        <p:spPr>
          <a:xfrm>
            <a:off x="181021" y="1028899"/>
            <a:ext cx="11637451" cy="5567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749C9-D793-9F7E-A20F-A87973B93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895" y="1302007"/>
            <a:ext cx="1002862" cy="411771"/>
          </a:xfrm>
          <a:prstGeom prst="rect">
            <a:avLst/>
          </a:prstGeom>
          <a:ln w="38100">
            <a:solidFill>
              <a:srgbClr val="2FBB4E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95E91E-8FD0-226E-66AC-FA3240C5E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88" y="2185928"/>
            <a:ext cx="1002862" cy="411771"/>
          </a:xfrm>
          <a:prstGeom prst="rect">
            <a:avLst/>
          </a:prstGeom>
          <a:ln w="38100">
            <a:solidFill>
              <a:srgbClr val="2FBB4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DD0427-1D02-F103-5443-9D18D3819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884" y="5545144"/>
            <a:ext cx="1002862" cy="411771"/>
          </a:xfrm>
          <a:prstGeom prst="rect">
            <a:avLst/>
          </a:prstGeom>
          <a:ln w="38100">
            <a:solidFill>
              <a:srgbClr val="2FBB4E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1D928-AD00-F855-174A-2CEC982B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EE4F-F370-4747-807E-08A154A2D079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5AEBE-2646-2279-4DEF-DF5A629E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772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Neden Biyoyakıtlar?</a:t>
            </a:r>
            <a:endParaRPr lang="en-GB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FDAEE2-FF00-343F-C881-D375A101AD28}"/>
              </a:ext>
            </a:extLst>
          </p:cNvPr>
          <p:cNvGrpSpPr/>
          <p:nvPr/>
        </p:nvGrpSpPr>
        <p:grpSpPr>
          <a:xfrm>
            <a:off x="3720282" y="3437528"/>
            <a:ext cx="4622242" cy="1135463"/>
            <a:chOff x="147785" y="3380436"/>
            <a:chExt cx="4622242" cy="1135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CB7DE2F-5F14-1B72-A53B-AE4A20BA9C41}"/>
                </a:ext>
              </a:extLst>
            </p:cNvPr>
            <p:cNvSpPr/>
            <p:nvPr/>
          </p:nvSpPr>
          <p:spPr>
            <a:xfrm>
              <a:off x="147785" y="3380436"/>
              <a:ext cx="4622242" cy="11354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Geleneksel Yakıtların </a:t>
              </a:r>
            </a:p>
            <a:p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cs typeface="Times New Roman" panose="02020603050405020304" pitchFamily="18" charset="0"/>
                </a:rPr>
                <a:t>Yüksek Karbon Yoğunluğu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25C966-46C3-0C19-8262-3ABE9966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0915" y="3487984"/>
              <a:ext cx="917734" cy="94485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4F9C4C-A3C4-D5A2-03D5-113C7461AD0D}"/>
              </a:ext>
            </a:extLst>
          </p:cNvPr>
          <p:cNvGrpSpPr/>
          <p:nvPr/>
        </p:nvGrpSpPr>
        <p:grpSpPr>
          <a:xfrm>
            <a:off x="7421975" y="5037494"/>
            <a:ext cx="4622242" cy="1135463"/>
            <a:chOff x="7421975" y="5037494"/>
            <a:chExt cx="4622242" cy="11354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FD2205E-5523-54B9-B9FF-53D6B701A113}"/>
                </a:ext>
              </a:extLst>
            </p:cNvPr>
            <p:cNvSpPr/>
            <p:nvPr/>
          </p:nvSpPr>
          <p:spPr>
            <a:xfrm>
              <a:off x="7421975" y="5037494"/>
              <a:ext cx="4622242" cy="11354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Rekabet Gücü </a:t>
              </a:r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</a:p>
            <a:p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da-DK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urumsal İmaj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08F8EB-8106-8EF3-5527-2B36D482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3144" y="5155116"/>
              <a:ext cx="1309185" cy="91676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76930B-276F-2548-06A5-63760840EFD5}"/>
              </a:ext>
            </a:extLst>
          </p:cNvPr>
          <p:cNvGrpSpPr/>
          <p:nvPr/>
        </p:nvGrpSpPr>
        <p:grpSpPr>
          <a:xfrm>
            <a:off x="7421975" y="1808119"/>
            <a:ext cx="4622242" cy="1135463"/>
            <a:chOff x="7421975" y="1808119"/>
            <a:chExt cx="4622242" cy="11354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CB79E6-BDAF-F9E7-0AA4-D7F618E45134}"/>
                </a:ext>
              </a:extLst>
            </p:cNvPr>
            <p:cNvSpPr/>
            <p:nvPr/>
          </p:nvSpPr>
          <p:spPr>
            <a:xfrm>
              <a:off x="7421975" y="1808119"/>
              <a:ext cx="4622242" cy="11354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Liman </a:t>
              </a:r>
              <a:r>
                <a:rPr lang="en-US" sz="2000" kern="100" dirty="0" err="1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Devleti</a:t>
              </a:r>
              <a:r>
                <a:rPr lang="en-US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00" dirty="0" err="1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Kontrolleri</a:t>
              </a:r>
              <a:r>
                <a:rPr lang="en-US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00" dirty="0" err="1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000" kern="100" dirty="0">
                <a:solidFill>
                  <a:schemeClr val="bg1"/>
                </a:solidFill>
                <a:latin typeface="Frutiger CE 45 Light" panose="02000403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kern="100" dirty="0" err="1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Şeffaflık</a:t>
              </a:r>
              <a:r>
                <a:rPr lang="en-US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00" dirty="0" err="1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Talepleri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6ACD57-0F56-9EAF-FEB5-3A2282458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20400" y="1885997"/>
              <a:ext cx="991929" cy="97276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91B4AB-86DF-AB87-FEC4-A47E189C9782}"/>
              </a:ext>
            </a:extLst>
          </p:cNvPr>
          <p:cNvGrpSpPr/>
          <p:nvPr/>
        </p:nvGrpSpPr>
        <p:grpSpPr>
          <a:xfrm>
            <a:off x="147785" y="1808119"/>
            <a:ext cx="4622242" cy="1135463"/>
            <a:chOff x="147785" y="1808119"/>
            <a:chExt cx="4622242" cy="113546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0AE83F-6C8F-2F81-68ED-794B914C6E73}"/>
                </a:ext>
              </a:extLst>
            </p:cNvPr>
            <p:cNvSpPr/>
            <p:nvPr/>
          </p:nvSpPr>
          <p:spPr>
            <a:xfrm>
              <a:off x="147785" y="1808119"/>
              <a:ext cx="4622242" cy="11354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Küresel Emisyon </a:t>
              </a:r>
            </a:p>
            <a:p>
              <a:pPr algn="just"/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Azaltma Hedefleri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AE1721-89D9-8E82-3D4F-B8FA2144B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8645" y="1905187"/>
              <a:ext cx="1054463" cy="91245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E8F563-9E49-4EEE-480B-70D4D4353E4C}"/>
              </a:ext>
            </a:extLst>
          </p:cNvPr>
          <p:cNvGrpSpPr/>
          <p:nvPr/>
        </p:nvGrpSpPr>
        <p:grpSpPr>
          <a:xfrm>
            <a:off x="147785" y="5060301"/>
            <a:ext cx="4622242" cy="1135463"/>
            <a:chOff x="147785" y="5060301"/>
            <a:chExt cx="4622242" cy="11354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861AAD3-E57A-5CAA-D956-28F229B4D413}"/>
                </a:ext>
              </a:extLst>
            </p:cNvPr>
            <p:cNvSpPr/>
            <p:nvPr/>
          </p:nvSpPr>
          <p:spPr>
            <a:xfrm>
              <a:off x="147785" y="5060301"/>
              <a:ext cx="4622242" cy="113546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Finansa Erişim &amp; </a:t>
              </a:r>
            </a:p>
            <a:p>
              <a:r>
                <a:rPr lang="tr-TR" sz="2000" kern="100" dirty="0">
                  <a:solidFill>
                    <a:schemeClr val="bg1"/>
                  </a:solidFill>
                  <a:latin typeface="Frutiger CE 45 Light" panose="02000403040000020004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Kurumsal Baskı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117AD8-2C71-D51C-07F3-21F93C75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0915" y="5221143"/>
              <a:ext cx="1060140" cy="871289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304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Mevzuatlar-IMO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17</a:t>
            </a:fld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3977F-761D-830C-20B1-4091A981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58" y="1067377"/>
            <a:ext cx="4615027" cy="296151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E9B79-0F8D-6968-622D-94FA3BAADE27}"/>
              </a:ext>
            </a:extLst>
          </p:cNvPr>
          <p:cNvSpPr txBox="1">
            <a:spLocks/>
          </p:cNvSpPr>
          <p:nvPr/>
        </p:nvSpPr>
        <p:spPr>
          <a:xfrm>
            <a:off x="6949340" y="4028892"/>
            <a:ext cx="4998919" cy="2049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hedefi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ne ulaşılamazsa,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$380/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tCO₂eq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(Tier 2);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hedefine ulaşılamazsa </a:t>
            </a:r>
            <a:r>
              <a:rPr lang="tr-T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tCO₂eq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(Tier 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cezalar ödenecektir.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RESOLUTION MEPC.403(83) (adopted on 11 April 2025)</a:t>
            </a:r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https://wwwcdn.imo.org/localresources/en/KnowledgeCentre/IndexofIMOResolutions/MEPCDocuments/MEPC.403(83).pdf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1EA336-4325-AE54-BD65-32F27EFE7BB0}"/>
              </a:ext>
            </a:extLst>
          </p:cNvPr>
          <p:cNvSpPr txBox="1">
            <a:spLocks/>
          </p:cNvSpPr>
          <p:nvPr/>
        </p:nvSpPr>
        <p:spPr>
          <a:xfrm>
            <a:off x="93424" y="1134071"/>
            <a:ext cx="6329216" cy="1468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17.10.2025 tarihindeki oylama sonucunda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IMO MEPC 83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Toplantısından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çıkan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kararlar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ın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1 Ocak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2028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itibar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iyle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yürürlüğe girmesi 1 sene ötelenmiştir.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WtW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bazda yakıtların CO2eq/MJ değerlerinin 2035 yılına kadar %30 (Base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) %43 (Direct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) azaltılması.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2008 yılı)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4379E6F-F868-B50C-95F0-952442BB1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78689"/>
              </p:ext>
            </p:extLst>
          </p:nvPr>
        </p:nvGraphicFramePr>
        <p:xfrm>
          <a:off x="393315" y="2912238"/>
          <a:ext cx="6029325" cy="3085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876684" imgH="2495640" progId="Excel.Sheet.12">
                  <p:embed/>
                </p:oleObj>
              </mc:Choice>
              <mc:Fallback>
                <p:oleObj name="Worksheet" r:id="rId6" imgW="4876684" imgH="2495640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A28D4B5-7372-97C3-F33A-8D8E8851D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3315" y="2912238"/>
                        <a:ext cx="6029325" cy="3085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328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Mevzuatlar-IMO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4" name="Metin kutusu 15">
            <a:extLst>
              <a:ext uri="{FF2B5EF4-FFF2-40B4-BE49-F238E27FC236}">
                <a16:creationId xmlns:a16="http://schemas.microsoft.com/office/drawing/2014/main" id="{1420AC7F-CB08-B966-A165-5FC6D237B855}"/>
              </a:ext>
            </a:extLst>
          </p:cNvPr>
          <p:cNvSpPr txBox="1"/>
          <p:nvPr/>
        </p:nvSpPr>
        <p:spPr>
          <a:xfrm>
            <a:off x="98107" y="949243"/>
            <a:ext cx="1175861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IMO CII (</a:t>
            </a:r>
            <a:r>
              <a:rPr lang="tr-TR" sz="2000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Indicator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Küresel Operasyonel Verimlilik Karnesi</a:t>
            </a: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📅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Zaman Çizelgesi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1 Ocak 2023: Uygulama resmen başladı.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2024 ve Sonrası: Gemiler (A-B-C-D-E) şeklinde sınıflandırılıyor. 3 yıl üst üste D veya 1 yıl E alan gemiler için düzeltici eylem planı (SEEMP) zorunlu.</a:t>
            </a: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⚙️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Mekanizma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Geminin taşıdığı yük ve gittiği mesafe üzerinden CO2 verimliliği hesaplanır.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Gemiye </a:t>
            </a:r>
            <a:r>
              <a:rPr lang="tr-TR" sz="20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(En iyi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ile </a:t>
            </a:r>
            <a:r>
              <a:rPr lang="tr-TR" sz="2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(En kötü) 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arasında not verilir.</a:t>
            </a:r>
          </a:p>
          <a:p>
            <a:pPr algn="just"/>
            <a:endParaRPr lang="tr-TR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⚠️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Armat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Getirdi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ğ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Y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ü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kler (Ticari Risk)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Navlun Kaybı: Kiracılar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Charterers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"D" ve "E" sınıfı gemileri kiralamaktan kaçınır veya daha düşük navlun teklif eder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Vetting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süreçleri).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Operasyonel Kısıtlama: Kötü not alan gemilerin notunu düzeltmek için hız düşürmesi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steaming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veya rota değiştirmesi gerekir; bu da ticari rekabeti zorlaştırır.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Varlık Değer Kaybı: Düşük CII notu, geminin ikinci el satış değerini düşürür ve banka finansmanı bulmasını zorlaştırır.</a:t>
            </a:r>
          </a:p>
          <a:p>
            <a:pPr algn="just"/>
            <a:endParaRPr lang="tr-TR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0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Mevzuatlar-IMO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4" name="Metin kutusu 15">
            <a:extLst>
              <a:ext uri="{FF2B5EF4-FFF2-40B4-BE49-F238E27FC236}">
                <a16:creationId xmlns:a16="http://schemas.microsoft.com/office/drawing/2014/main" id="{1420AC7F-CB08-B966-A165-5FC6D237B855}"/>
              </a:ext>
            </a:extLst>
          </p:cNvPr>
          <p:cNvSpPr txBox="1"/>
          <p:nvPr/>
        </p:nvSpPr>
        <p:spPr>
          <a:xfrm>
            <a:off x="98107" y="949245"/>
            <a:ext cx="11452356" cy="318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b="1" kern="1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Özetle;</a:t>
            </a:r>
          </a:p>
          <a:p>
            <a:pPr algn="just"/>
            <a:endParaRPr lang="tr-TR" b="1" kern="1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b="1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-CII harflendirme mekanizması her sene, geminin daha verimli kullanılmasını istemektedir. Aynı performans ve seferdeki geminin 3 sene sonraki harflendirmesi daha kötü çıkacaktır.</a:t>
            </a:r>
            <a:endParaRPr lang="tr-TR" b="1" kern="100" dirty="0">
              <a:latin typeface="+mj-lt"/>
              <a:cs typeface="Times New Roman" panose="02020603050405020304" pitchFamily="18" charset="0"/>
            </a:endParaRPr>
          </a:p>
          <a:p>
            <a:pPr algn="l" fontAlgn="b">
              <a:lnSpc>
                <a:spcPct val="110000"/>
              </a:lnSpc>
              <a:spcBef>
                <a:spcPts val="0"/>
              </a:spcBef>
            </a:pPr>
            <a:r>
              <a:rPr lang="tr-TR" i="0" u="none" strike="noStrike" kern="1200" dirty="0">
                <a:solidFill>
                  <a:srgbClr val="282F39"/>
                </a:solidFill>
                <a:effectLst/>
                <a:latin typeface="+mj-lt"/>
                <a:cs typeface="Arial" panose="020B0604020202020204" pitchFamily="34" charset="0"/>
              </a:rPr>
              <a:t>-</a:t>
            </a:r>
            <a:r>
              <a:rPr lang="tr-TR" b="1" i="0" u="none" strike="noStrike" kern="1200" dirty="0">
                <a:solidFill>
                  <a:srgbClr val="282F39"/>
                </a:solidFill>
                <a:effectLst/>
                <a:latin typeface="+mj-lt"/>
                <a:cs typeface="Arial" panose="020B0604020202020204" pitchFamily="34" charset="0"/>
              </a:rPr>
              <a:t>CII harflendirmesi tek tek gemi bazlı yapılmaktadır. (Filo CII derecelendirilmesi mevcut değildir)</a:t>
            </a:r>
            <a:endParaRPr lang="tr-TR" b="1" dirty="0">
              <a:solidFill>
                <a:srgbClr val="282F39"/>
              </a:solidFill>
              <a:latin typeface="+mj-lt"/>
              <a:cs typeface="Arial" panose="020B0604020202020204" pitchFamily="34" charset="0"/>
            </a:endParaRPr>
          </a:p>
          <a:p>
            <a:pPr algn="l" fontAlgn="b">
              <a:lnSpc>
                <a:spcPct val="110000"/>
              </a:lnSpc>
              <a:spcBef>
                <a:spcPts val="0"/>
              </a:spcBef>
            </a:pPr>
            <a:r>
              <a:rPr lang="tr-TR" sz="900" u="sng" dirty="0">
                <a:latin typeface="+mj-lt"/>
                <a:hlinkClick r:id="rId4"/>
              </a:rPr>
              <a:t>Kısa bilgi için link :         </a:t>
            </a:r>
            <a:r>
              <a:rPr lang="en-US" sz="900" b="1" u="sng" dirty="0">
                <a:latin typeface="+mj-lt"/>
                <a:hlinkClick r:id="rId4"/>
              </a:rPr>
              <a:t>EEXI and CII - ship carbon intensity and rating system</a:t>
            </a:r>
            <a:r>
              <a:rPr lang="tr-TR" sz="900" b="1" u="sng" dirty="0">
                <a:latin typeface="+mj-lt"/>
              </a:rPr>
              <a:t>   </a:t>
            </a:r>
          </a:p>
          <a:p>
            <a:pPr algn="l" fontAlgn="b">
              <a:lnSpc>
                <a:spcPct val="110000"/>
              </a:lnSpc>
              <a:spcBef>
                <a:spcPts val="0"/>
              </a:spcBef>
            </a:pPr>
            <a:r>
              <a:rPr lang="tr-TR" sz="900" b="1" dirty="0">
                <a:latin typeface="+mj-lt"/>
              </a:rPr>
              <a:t>                                          </a:t>
            </a:r>
            <a:r>
              <a:rPr lang="en-US" sz="900" b="1" u="sng" dirty="0"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Regulation 28 - Operational Carbon Intensity</a:t>
            </a:r>
            <a:r>
              <a:rPr lang="tr-TR" sz="900" b="1" u="sng" dirty="0">
                <a:latin typeface="+mj-lt"/>
              </a:rPr>
              <a:t>   </a:t>
            </a:r>
          </a:p>
          <a:p>
            <a:pPr algn="l" fontAlgn="b">
              <a:lnSpc>
                <a:spcPct val="110000"/>
              </a:lnSpc>
              <a:spcBef>
                <a:spcPts val="0"/>
              </a:spcBef>
            </a:pPr>
            <a:endParaRPr lang="tr-TR" sz="900" kern="1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>
              <a:lnSpc>
                <a:spcPct val="110000"/>
              </a:lnSpc>
              <a:spcBef>
                <a:spcPts val="0"/>
              </a:spcBef>
            </a:pPr>
            <a:r>
              <a:rPr lang="tr-TR" i="1" u="none" strike="noStrike" kern="1200" dirty="0">
                <a:solidFill>
                  <a:srgbClr val="282F39"/>
                </a:solidFill>
                <a:effectLst/>
                <a:latin typeface="+mj-lt"/>
                <a:cs typeface="Arial" panose="020B0604020202020204" pitchFamily="34" charset="0"/>
              </a:rPr>
              <a:t>Not: Filo gemilerimizde 2024-2025 yılında biyoyakıt kullanımı ile CII iyileştirmeleri gerçekleşmiştir. Kullanım miktarına ve şirket politikasına göre CII hedefleri istenen seviyelere çıkartılmış veya mevcut durumu korunmuştur.</a:t>
            </a:r>
            <a:endParaRPr lang="tr-TR" i="1" dirty="0">
              <a:solidFill>
                <a:srgbClr val="282F39"/>
              </a:solidFill>
              <a:latin typeface="+mj-lt"/>
              <a:cs typeface="Arial" panose="020B0604020202020204" pitchFamily="34" charset="0"/>
            </a:endParaRPr>
          </a:p>
          <a:p>
            <a:pPr fontAlgn="b">
              <a:lnSpc>
                <a:spcPct val="110000"/>
              </a:lnSpc>
              <a:spcBef>
                <a:spcPts val="0"/>
              </a:spcBef>
            </a:pPr>
            <a:r>
              <a:rPr lang="tr-TR" i="1" dirty="0">
                <a:solidFill>
                  <a:srgbClr val="282F39"/>
                </a:solidFill>
                <a:latin typeface="+mj-lt"/>
                <a:cs typeface="Arial" panose="020B0604020202020204" pitchFamily="34" charset="0"/>
              </a:rPr>
              <a:t>2026 ve sonrası biyoyakıt kullanılmaz ise CII üzerindeki etkileri tahminlenmiştir.</a:t>
            </a:r>
            <a:endParaRPr lang="tr-TR" kern="1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kern="1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8365C-80DD-CC60-0BEC-87B8485D2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24" y="4805539"/>
            <a:ext cx="11383739" cy="16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6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le 21">
            <a:extLst>
              <a:ext uri="{FF2B5EF4-FFF2-40B4-BE49-F238E27FC236}">
                <a16:creationId xmlns:a16="http://schemas.microsoft.com/office/drawing/2014/main" id="{31FCC0F2-8A7D-1759-1ACC-AEF1FF11A19C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Arkas Kronoloji</a:t>
            </a:r>
            <a:endParaRPr lang="en-GB" sz="3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53CD7-AB7E-2ADE-DB66-F6619B8CD26A}"/>
              </a:ext>
            </a:extLst>
          </p:cNvPr>
          <p:cNvCxnSpPr>
            <a:cxnSpLocks/>
          </p:cNvCxnSpPr>
          <p:nvPr/>
        </p:nvCxnSpPr>
        <p:spPr>
          <a:xfrm flipH="1">
            <a:off x="3547373" y="3294029"/>
            <a:ext cx="7256" cy="1424914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5CDB3-BD80-4C83-18F8-6D94698184BB}"/>
              </a:ext>
            </a:extLst>
          </p:cNvPr>
          <p:cNvCxnSpPr>
            <a:cxnSpLocks/>
          </p:cNvCxnSpPr>
          <p:nvPr/>
        </p:nvCxnSpPr>
        <p:spPr>
          <a:xfrm flipH="1">
            <a:off x="8205695" y="3213972"/>
            <a:ext cx="4078" cy="1504971"/>
          </a:xfrm>
          <a:prstGeom prst="line">
            <a:avLst/>
          </a:prstGeom>
          <a:ln w="12700">
            <a:solidFill>
              <a:srgbClr val="FF4C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17C35C-913B-0CDB-72C6-3DC31935AEA1}"/>
              </a:ext>
            </a:extLst>
          </p:cNvPr>
          <p:cNvCxnSpPr>
            <a:cxnSpLocks/>
          </p:cNvCxnSpPr>
          <p:nvPr/>
        </p:nvCxnSpPr>
        <p:spPr>
          <a:xfrm>
            <a:off x="1314800" y="4662826"/>
            <a:ext cx="9282547" cy="0"/>
          </a:xfrm>
          <a:prstGeom prst="lin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EB7B7AB-0FF9-23EB-E612-3A09BC6A6494}"/>
              </a:ext>
            </a:extLst>
          </p:cNvPr>
          <p:cNvSpPr/>
          <p:nvPr/>
        </p:nvSpPr>
        <p:spPr>
          <a:xfrm>
            <a:off x="1181477" y="4520685"/>
            <a:ext cx="273848" cy="273848"/>
          </a:xfrm>
          <a:prstGeom prst="ellipse">
            <a:avLst/>
          </a:prstGeom>
          <a:solidFill>
            <a:srgbClr val="FF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DDC1CC-ED06-C518-AE52-AB03D295D1F8}"/>
              </a:ext>
            </a:extLst>
          </p:cNvPr>
          <p:cNvSpPr/>
          <p:nvPr/>
        </p:nvSpPr>
        <p:spPr>
          <a:xfrm>
            <a:off x="3410449" y="4520685"/>
            <a:ext cx="273848" cy="273848"/>
          </a:xfrm>
          <a:prstGeom prst="ellipse">
            <a:avLst/>
          </a:prstGeom>
          <a:solidFill>
            <a:srgbClr val="04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F11BFD-4667-D60A-DD71-5D2D52A9EB0F}"/>
              </a:ext>
            </a:extLst>
          </p:cNvPr>
          <p:cNvSpPr/>
          <p:nvPr/>
        </p:nvSpPr>
        <p:spPr>
          <a:xfrm>
            <a:off x="5743513" y="4520685"/>
            <a:ext cx="273848" cy="273848"/>
          </a:xfrm>
          <a:prstGeom prst="ellipse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CF9A09-4464-EC00-EA09-F17008337B20}"/>
              </a:ext>
            </a:extLst>
          </p:cNvPr>
          <p:cNvSpPr/>
          <p:nvPr/>
        </p:nvSpPr>
        <p:spPr>
          <a:xfrm>
            <a:off x="8072532" y="4520685"/>
            <a:ext cx="273848" cy="273848"/>
          </a:xfrm>
          <a:prstGeom prst="ellipse">
            <a:avLst/>
          </a:prstGeom>
          <a:solidFill>
            <a:srgbClr val="D81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2AE797A0-12C8-604C-9573-920263AF1338}"/>
              </a:ext>
            </a:extLst>
          </p:cNvPr>
          <p:cNvSpPr txBox="1"/>
          <p:nvPr/>
        </p:nvSpPr>
        <p:spPr>
          <a:xfrm>
            <a:off x="2552308" y="4988221"/>
            <a:ext cx="2004643" cy="8644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ts val="1500"/>
              </a:lnSpc>
            </a:pPr>
            <a:r>
              <a:rPr lang="tr" sz="1500" dirty="0"/>
              <a:t>Lucien G. Arcas şirketin ana faaliyet alanını uluslararası taşımacılık olarak belirledi.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9EFC5DBF-878F-225E-B873-7A7B4D5D3246}"/>
              </a:ext>
            </a:extLst>
          </p:cNvPr>
          <p:cNvSpPr txBox="1"/>
          <p:nvPr/>
        </p:nvSpPr>
        <p:spPr>
          <a:xfrm>
            <a:off x="4877838" y="4988221"/>
            <a:ext cx="2004643" cy="10541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ts val="1500"/>
              </a:lnSpc>
            </a:pPr>
            <a:r>
              <a:rPr lang="en-US" sz="1500" dirty="0" err="1"/>
              <a:t>Şirketin</a:t>
            </a:r>
            <a:r>
              <a:rPr lang="en-US" sz="1500" dirty="0"/>
              <a:t> </a:t>
            </a:r>
            <a:r>
              <a:rPr lang="en-US" sz="1500" dirty="0" err="1"/>
              <a:t>üçüncü</a:t>
            </a:r>
            <a:r>
              <a:rPr lang="en-US" sz="1500" dirty="0"/>
              <a:t> </a:t>
            </a:r>
            <a:r>
              <a:rPr lang="en-US" sz="1500" dirty="0" err="1"/>
              <a:t>kuşak</a:t>
            </a:r>
            <a:r>
              <a:rPr lang="en-US" sz="1500" dirty="0"/>
              <a:t> </a:t>
            </a:r>
            <a:r>
              <a:rPr lang="en-US" sz="1500" dirty="0" err="1"/>
              <a:t>temsilcisi</a:t>
            </a:r>
            <a:r>
              <a:rPr lang="en-US" sz="1500" dirty="0"/>
              <a:t> Lucien Arkas </a:t>
            </a:r>
            <a:r>
              <a:rPr lang="en-US" sz="1500" dirty="0" err="1"/>
              <a:t>yönetime</a:t>
            </a:r>
            <a:r>
              <a:rPr lang="en-US" sz="1500" dirty="0"/>
              <a:t> </a:t>
            </a:r>
            <a:r>
              <a:rPr lang="en-US" sz="1500" dirty="0" err="1"/>
              <a:t>geçti</a:t>
            </a:r>
            <a:r>
              <a:rPr lang="en-US" sz="1500" dirty="0"/>
              <a:t> ve Arkas Gemi </a:t>
            </a:r>
            <a:r>
              <a:rPr lang="en-US" sz="1500" dirty="0" err="1"/>
              <a:t>Acenteliği</a:t>
            </a:r>
            <a:r>
              <a:rPr lang="en-US" sz="1500" dirty="0"/>
              <a:t> </a:t>
            </a:r>
            <a:r>
              <a:rPr lang="en-US" sz="1500" dirty="0" err="1"/>
              <a:t>kuruldu</a:t>
            </a:r>
            <a:r>
              <a:rPr lang="en-US" sz="1500" dirty="0"/>
              <a:t>.</a:t>
            </a:r>
            <a:endParaRPr lang="en-GB" sz="1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A90522-A1C8-FE08-C9C4-2222ED54D68D}"/>
              </a:ext>
            </a:extLst>
          </p:cNvPr>
          <p:cNvSpPr txBox="1"/>
          <p:nvPr/>
        </p:nvSpPr>
        <p:spPr>
          <a:xfrm>
            <a:off x="6931192" y="4988221"/>
            <a:ext cx="2515538" cy="672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ts val="1500"/>
              </a:lnSpc>
            </a:pPr>
            <a:r>
              <a:rPr lang="tr" sz="1500" dirty="0"/>
              <a:t>Şirketin adı Arkas Denizcilik ve Nakliyat A.Ş. olarak değiştirildi.</a:t>
            </a:r>
            <a:endParaRPr lang="en-GB" sz="1500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269A6AF-C38E-C92B-EF98-C354F28ABFF4}"/>
              </a:ext>
            </a:extLst>
          </p:cNvPr>
          <p:cNvSpPr>
            <a:spLocks/>
          </p:cNvSpPr>
          <p:nvPr/>
        </p:nvSpPr>
        <p:spPr bwMode="auto">
          <a:xfrm>
            <a:off x="716921" y="3421929"/>
            <a:ext cx="1190625" cy="576262"/>
          </a:xfrm>
          <a:custGeom>
            <a:avLst/>
            <a:gdLst>
              <a:gd name="T0" fmla="*/ 406 w 434"/>
              <a:gd name="T1" fmla="*/ 0 h 209"/>
              <a:gd name="T2" fmla="*/ 28 w 434"/>
              <a:gd name="T3" fmla="*/ 0 h 209"/>
              <a:gd name="T4" fmla="*/ 0 w 434"/>
              <a:gd name="T5" fmla="*/ 22 h 209"/>
              <a:gd name="T6" fmla="*/ 0 w 434"/>
              <a:gd name="T7" fmla="*/ 148 h 209"/>
              <a:gd name="T8" fmla="*/ 28 w 434"/>
              <a:gd name="T9" fmla="*/ 170 h 209"/>
              <a:gd name="T10" fmla="*/ 170 w 434"/>
              <a:gd name="T11" fmla="*/ 170 h 209"/>
              <a:gd name="T12" fmla="*/ 217 w 434"/>
              <a:gd name="T13" fmla="*/ 209 h 209"/>
              <a:gd name="T14" fmla="*/ 264 w 434"/>
              <a:gd name="T15" fmla="*/ 170 h 209"/>
              <a:gd name="T16" fmla="*/ 406 w 434"/>
              <a:gd name="T17" fmla="*/ 170 h 209"/>
              <a:gd name="T18" fmla="*/ 434 w 434"/>
              <a:gd name="T19" fmla="*/ 148 h 209"/>
              <a:gd name="T20" fmla="*/ 434 w 434"/>
              <a:gd name="T21" fmla="*/ 22 h 209"/>
              <a:gd name="T22" fmla="*/ 406 w 434"/>
              <a:gd name="T2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09">
                <a:moveTo>
                  <a:pt x="406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0"/>
                  <a:pt x="0" y="2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0"/>
                  <a:pt x="13" y="170"/>
                  <a:pt x="28" y="170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217" y="209"/>
                  <a:pt x="217" y="209"/>
                  <a:pt x="217" y="209"/>
                </a:cubicBezTo>
                <a:cubicBezTo>
                  <a:pt x="264" y="170"/>
                  <a:pt x="264" y="170"/>
                  <a:pt x="264" y="170"/>
                </a:cubicBezTo>
                <a:cubicBezTo>
                  <a:pt x="406" y="170"/>
                  <a:pt x="406" y="170"/>
                  <a:pt x="406" y="170"/>
                </a:cubicBezTo>
                <a:cubicBezTo>
                  <a:pt x="422" y="170"/>
                  <a:pt x="434" y="160"/>
                  <a:pt x="434" y="148"/>
                </a:cubicBezTo>
                <a:cubicBezTo>
                  <a:pt x="434" y="22"/>
                  <a:pt x="434" y="22"/>
                  <a:pt x="434" y="22"/>
                </a:cubicBezTo>
                <a:cubicBezTo>
                  <a:pt x="434" y="10"/>
                  <a:pt x="422" y="0"/>
                  <a:pt x="406" y="0"/>
                </a:cubicBezTo>
                <a:close/>
              </a:path>
            </a:pathLst>
          </a:custGeom>
          <a:solidFill>
            <a:srgbClr val="FFBC4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C2FD27F6-49EA-E745-EE77-AA6FA586C991}"/>
              </a:ext>
            </a:extLst>
          </p:cNvPr>
          <p:cNvSpPr>
            <a:spLocks/>
          </p:cNvSpPr>
          <p:nvPr/>
        </p:nvSpPr>
        <p:spPr bwMode="auto">
          <a:xfrm>
            <a:off x="2959316" y="3005898"/>
            <a:ext cx="1190625" cy="576262"/>
          </a:xfrm>
          <a:custGeom>
            <a:avLst/>
            <a:gdLst>
              <a:gd name="T0" fmla="*/ 406 w 434"/>
              <a:gd name="T1" fmla="*/ 0 h 209"/>
              <a:gd name="T2" fmla="*/ 28 w 434"/>
              <a:gd name="T3" fmla="*/ 0 h 209"/>
              <a:gd name="T4" fmla="*/ 0 w 434"/>
              <a:gd name="T5" fmla="*/ 22 h 209"/>
              <a:gd name="T6" fmla="*/ 0 w 434"/>
              <a:gd name="T7" fmla="*/ 148 h 209"/>
              <a:gd name="T8" fmla="*/ 28 w 434"/>
              <a:gd name="T9" fmla="*/ 170 h 209"/>
              <a:gd name="T10" fmla="*/ 170 w 434"/>
              <a:gd name="T11" fmla="*/ 170 h 209"/>
              <a:gd name="T12" fmla="*/ 217 w 434"/>
              <a:gd name="T13" fmla="*/ 209 h 209"/>
              <a:gd name="T14" fmla="*/ 264 w 434"/>
              <a:gd name="T15" fmla="*/ 170 h 209"/>
              <a:gd name="T16" fmla="*/ 406 w 434"/>
              <a:gd name="T17" fmla="*/ 170 h 209"/>
              <a:gd name="T18" fmla="*/ 434 w 434"/>
              <a:gd name="T19" fmla="*/ 148 h 209"/>
              <a:gd name="T20" fmla="*/ 434 w 434"/>
              <a:gd name="T21" fmla="*/ 22 h 209"/>
              <a:gd name="T22" fmla="*/ 406 w 434"/>
              <a:gd name="T2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09">
                <a:moveTo>
                  <a:pt x="406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0"/>
                  <a:pt x="0" y="2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0"/>
                  <a:pt x="13" y="170"/>
                  <a:pt x="28" y="170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217" y="209"/>
                  <a:pt x="217" y="209"/>
                  <a:pt x="217" y="209"/>
                </a:cubicBezTo>
                <a:cubicBezTo>
                  <a:pt x="264" y="170"/>
                  <a:pt x="264" y="170"/>
                  <a:pt x="264" y="170"/>
                </a:cubicBezTo>
                <a:cubicBezTo>
                  <a:pt x="406" y="170"/>
                  <a:pt x="406" y="170"/>
                  <a:pt x="406" y="170"/>
                </a:cubicBezTo>
                <a:cubicBezTo>
                  <a:pt x="422" y="170"/>
                  <a:pt x="434" y="160"/>
                  <a:pt x="434" y="148"/>
                </a:cubicBezTo>
                <a:cubicBezTo>
                  <a:pt x="434" y="22"/>
                  <a:pt x="434" y="22"/>
                  <a:pt x="434" y="22"/>
                </a:cubicBezTo>
                <a:cubicBezTo>
                  <a:pt x="434" y="10"/>
                  <a:pt x="422" y="0"/>
                  <a:pt x="406" y="0"/>
                </a:cubicBezTo>
                <a:close/>
              </a:path>
            </a:pathLst>
          </a:custGeom>
          <a:solidFill>
            <a:srgbClr val="0496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07EAEC8-4027-DFAD-8E77-5209CCC2B7A6}"/>
              </a:ext>
            </a:extLst>
          </p:cNvPr>
          <p:cNvSpPr>
            <a:spLocks/>
          </p:cNvSpPr>
          <p:nvPr/>
        </p:nvSpPr>
        <p:spPr bwMode="auto">
          <a:xfrm>
            <a:off x="5284847" y="3421929"/>
            <a:ext cx="1190625" cy="576262"/>
          </a:xfrm>
          <a:custGeom>
            <a:avLst/>
            <a:gdLst>
              <a:gd name="T0" fmla="*/ 406 w 434"/>
              <a:gd name="T1" fmla="*/ 0 h 209"/>
              <a:gd name="T2" fmla="*/ 28 w 434"/>
              <a:gd name="T3" fmla="*/ 0 h 209"/>
              <a:gd name="T4" fmla="*/ 0 w 434"/>
              <a:gd name="T5" fmla="*/ 22 h 209"/>
              <a:gd name="T6" fmla="*/ 0 w 434"/>
              <a:gd name="T7" fmla="*/ 148 h 209"/>
              <a:gd name="T8" fmla="*/ 28 w 434"/>
              <a:gd name="T9" fmla="*/ 170 h 209"/>
              <a:gd name="T10" fmla="*/ 170 w 434"/>
              <a:gd name="T11" fmla="*/ 170 h 209"/>
              <a:gd name="T12" fmla="*/ 217 w 434"/>
              <a:gd name="T13" fmla="*/ 209 h 209"/>
              <a:gd name="T14" fmla="*/ 264 w 434"/>
              <a:gd name="T15" fmla="*/ 170 h 209"/>
              <a:gd name="T16" fmla="*/ 406 w 434"/>
              <a:gd name="T17" fmla="*/ 170 h 209"/>
              <a:gd name="T18" fmla="*/ 434 w 434"/>
              <a:gd name="T19" fmla="*/ 148 h 209"/>
              <a:gd name="T20" fmla="*/ 434 w 434"/>
              <a:gd name="T21" fmla="*/ 22 h 209"/>
              <a:gd name="T22" fmla="*/ 406 w 434"/>
              <a:gd name="T2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09">
                <a:moveTo>
                  <a:pt x="406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0"/>
                  <a:pt x="0" y="2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0"/>
                  <a:pt x="13" y="170"/>
                  <a:pt x="28" y="170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217" y="209"/>
                  <a:pt x="217" y="209"/>
                  <a:pt x="217" y="209"/>
                </a:cubicBezTo>
                <a:cubicBezTo>
                  <a:pt x="264" y="170"/>
                  <a:pt x="264" y="170"/>
                  <a:pt x="264" y="170"/>
                </a:cubicBezTo>
                <a:cubicBezTo>
                  <a:pt x="406" y="170"/>
                  <a:pt x="406" y="170"/>
                  <a:pt x="406" y="170"/>
                </a:cubicBezTo>
                <a:cubicBezTo>
                  <a:pt x="422" y="170"/>
                  <a:pt x="434" y="160"/>
                  <a:pt x="434" y="148"/>
                </a:cubicBezTo>
                <a:cubicBezTo>
                  <a:pt x="434" y="22"/>
                  <a:pt x="434" y="22"/>
                  <a:pt x="434" y="22"/>
                </a:cubicBezTo>
                <a:cubicBezTo>
                  <a:pt x="434" y="10"/>
                  <a:pt x="422" y="0"/>
                  <a:pt x="406" y="0"/>
                </a:cubicBezTo>
                <a:close/>
              </a:path>
            </a:pathLst>
          </a:custGeom>
          <a:solidFill>
            <a:srgbClr val="006BA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A4A2394-75B1-0B85-9E19-5C2FBDCAAEE1}"/>
              </a:ext>
            </a:extLst>
          </p:cNvPr>
          <p:cNvSpPr>
            <a:spLocks/>
          </p:cNvSpPr>
          <p:nvPr/>
        </p:nvSpPr>
        <p:spPr bwMode="auto">
          <a:xfrm>
            <a:off x="7614460" y="3023889"/>
            <a:ext cx="1190625" cy="576262"/>
          </a:xfrm>
          <a:custGeom>
            <a:avLst/>
            <a:gdLst>
              <a:gd name="T0" fmla="*/ 406 w 434"/>
              <a:gd name="T1" fmla="*/ 0 h 209"/>
              <a:gd name="T2" fmla="*/ 28 w 434"/>
              <a:gd name="T3" fmla="*/ 0 h 209"/>
              <a:gd name="T4" fmla="*/ 0 w 434"/>
              <a:gd name="T5" fmla="*/ 22 h 209"/>
              <a:gd name="T6" fmla="*/ 0 w 434"/>
              <a:gd name="T7" fmla="*/ 148 h 209"/>
              <a:gd name="T8" fmla="*/ 28 w 434"/>
              <a:gd name="T9" fmla="*/ 170 h 209"/>
              <a:gd name="T10" fmla="*/ 170 w 434"/>
              <a:gd name="T11" fmla="*/ 170 h 209"/>
              <a:gd name="T12" fmla="*/ 217 w 434"/>
              <a:gd name="T13" fmla="*/ 209 h 209"/>
              <a:gd name="T14" fmla="*/ 264 w 434"/>
              <a:gd name="T15" fmla="*/ 170 h 209"/>
              <a:gd name="T16" fmla="*/ 406 w 434"/>
              <a:gd name="T17" fmla="*/ 170 h 209"/>
              <a:gd name="T18" fmla="*/ 434 w 434"/>
              <a:gd name="T19" fmla="*/ 148 h 209"/>
              <a:gd name="T20" fmla="*/ 434 w 434"/>
              <a:gd name="T21" fmla="*/ 22 h 209"/>
              <a:gd name="T22" fmla="*/ 406 w 434"/>
              <a:gd name="T2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09">
                <a:moveTo>
                  <a:pt x="406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0"/>
                  <a:pt x="0" y="2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0"/>
                  <a:pt x="13" y="170"/>
                  <a:pt x="28" y="170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217" y="209"/>
                  <a:pt x="217" y="209"/>
                  <a:pt x="217" y="209"/>
                </a:cubicBezTo>
                <a:cubicBezTo>
                  <a:pt x="264" y="170"/>
                  <a:pt x="264" y="170"/>
                  <a:pt x="264" y="170"/>
                </a:cubicBezTo>
                <a:cubicBezTo>
                  <a:pt x="406" y="170"/>
                  <a:pt x="406" y="170"/>
                  <a:pt x="406" y="170"/>
                </a:cubicBezTo>
                <a:cubicBezTo>
                  <a:pt x="422" y="170"/>
                  <a:pt x="434" y="160"/>
                  <a:pt x="434" y="148"/>
                </a:cubicBezTo>
                <a:cubicBezTo>
                  <a:pt x="434" y="22"/>
                  <a:pt x="434" y="22"/>
                  <a:pt x="434" y="22"/>
                </a:cubicBezTo>
                <a:cubicBezTo>
                  <a:pt x="434" y="10"/>
                  <a:pt x="422" y="0"/>
                  <a:pt x="406" y="0"/>
                </a:cubicBezTo>
                <a:close/>
              </a:path>
            </a:pathLst>
          </a:custGeom>
          <a:solidFill>
            <a:srgbClr val="D8115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1BB762-A735-1047-2AA4-6C005ED056CA}"/>
              </a:ext>
            </a:extLst>
          </p:cNvPr>
          <p:cNvCxnSpPr/>
          <p:nvPr/>
        </p:nvCxnSpPr>
        <p:spPr>
          <a:xfrm>
            <a:off x="1317521" y="3754870"/>
            <a:ext cx="0" cy="964073"/>
          </a:xfrm>
          <a:prstGeom prst="line">
            <a:avLst/>
          </a:prstGeom>
          <a:ln w="12700">
            <a:solidFill>
              <a:srgbClr val="FFB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D5FE20-7688-201B-5604-CA9F32557391}"/>
              </a:ext>
            </a:extLst>
          </p:cNvPr>
          <p:cNvCxnSpPr/>
          <p:nvPr/>
        </p:nvCxnSpPr>
        <p:spPr>
          <a:xfrm>
            <a:off x="5880159" y="3754870"/>
            <a:ext cx="0" cy="964073"/>
          </a:xfrm>
          <a:prstGeom prst="line">
            <a:avLst/>
          </a:prstGeom>
          <a:ln w="12700">
            <a:solidFill>
              <a:srgbClr val="006B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5">
            <a:extLst>
              <a:ext uri="{FF2B5EF4-FFF2-40B4-BE49-F238E27FC236}">
                <a16:creationId xmlns:a16="http://schemas.microsoft.com/office/drawing/2014/main" id="{0E890FB1-3CE4-B0EF-17BB-3C8811143D21}"/>
              </a:ext>
            </a:extLst>
          </p:cNvPr>
          <p:cNvSpPr txBox="1"/>
          <p:nvPr/>
        </p:nvSpPr>
        <p:spPr>
          <a:xfrm>
            <a:off x="716920" y="3374193"/>
            <a:ext cx="1190625" cy="456535"/>
          </a:xfrm>
          <a:prstGeom prst="rect">
            <a:avLst/>
          </a:prstGeom>
          <a:solidFill>
            <a:srgbClr val="FFBC42"/>
          </a:solidFill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tr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1902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53A59004-9800-4F00-B9FC-E39515F14AB2}"/>
              </a:ext>
            </a:extLst>
          </p:cNvPr>
          <p:cNvSpPr txBox="1"/>
          <p:nvPr/>
        </p:nvSpPr>
        <p:spPr>
          <a:xfrm>
            <a:off x="2959311" y="2970413"/>
            <a:ext cx="1190625" cy="456535"/>
          </a:xfrm>
          <a:prstGeom prst="rect">
            <a:avLst/>
          </a:prstGeom>
          <a:solidFill>
            <a:srgbClr val="0496FF"/>
          </a:solidFill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tr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1944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8608B171-F919-DD6D-FF0E-140E276ADA7A}"/>
              </a:ext>
            </a:extLst>
          </p:cNvPr>
          <p:cNvSpPr txBox="1"/>
          <p:nvPr/>
        </p:nvSpPr>
        <p:spPr>
          <a:xfrm>
            <a:off x="5284847" y="3379242"/>
            <a:ext cx="1190625" cy="456535"/>
          </a:xfrm>
          <a:prstGeom prst="rect">
            <a:avLst/>
          </a:prstGeom>
          <a:solidFill>
            <a:srgbClr val="006BA6"/>
          </a:solidFill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tr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1964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169039E0-8272-8C41-DBFF-C5B85C5AFC08}"/>
              </a:ext>
            </a:extLst>
          </p:cNvPr>
          <p:cNvSpPr txBox="1"/>
          <p:nvPr/>
        </p:nvSpPr>
        <p:spPr>
          <a:xfrm>
            <a:off x="7614460" y="2972875"/>
            <a:ext cx="1190625" cy="4565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tr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1979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EE73EA9-BA51-4526-29D1-A0E473D4C0D8}"/>
              </a:ext>
            </a:extLst>
          </p:cNvPr>
          <p:cNvSpPr/>
          <p:nvPr/>
        </p:nvSpPr>
        <p:spPr>
          <a:xfrm>
            <a:off x="10458892" y="4536330"/>
            <a:ext cx="273848" cy="273848"/>
          </a:xfrm>
          <a:prstGeom prst="ellips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C0D15B1D-C73E-6C96-D8E3-5828F63F5931}"/>
              </a:ext>
            </a:extLst>
          </p:cNvPr>
          <p:cNvSpPr>
            <a:spLocks/>
          </p:cNvSpPr>
          <p:nvPr/>
        </p:nvSpPr>
        <p:spPr bwMode="auto">
          <a:xfrm>
            <a:off x="10002034" y="3425490"/>
            <a:ext cx="1190625" cy="576262"/>
          </a:xfrm>
          <a:custGeom>
            <a:avLst/>
            <a:gdLst>
              <a:gd name="T0" fmla="*/ 406 w 434"/>
              <a:gd name="T1" fmla="*/ 0 h 209"/>
              <a:gd name="T2" fmla="*/ 28 w 434"/>
              <a:gd name="T3" fmla="*/ 0 h 209"/>
              <a:gd name="T4" fmla="*/ 0 w 434"/>
              <a:gd name="T5" fmla="*/ 22 h 209"/>
              <a:gd name="T6" fmla="*/ 0 w 434"/>
              <a:gd name="T7" fmla="*/ 148 h 209"/>
              <a:gd name="T8" fmla="*/ 28 w 434"/>
              <a:gd name="T9" fmla="*/ 170 h 209"/>
              <a:gd name="T10" fmla="*/ 170 w 434"/>
              <a:gd name="T11" fmla="*/ 170 h 209"/>
              <a:gd name="T12" fmla="*/ 217 w 434"/>
              <a:gd name="T13" fmla="*/ 209 h 209"/>
              <a:gd name="T14" fmla="*/ 264 w 434"/>
              <a:gd name="T15" fmla="*/ 170 h 209"/>
              <a:gd name="T16" fmla="*/ 406 w 434"/>
              <a:gd name="T17" fmla="*/ 170 h 209"/>
              <a:gd name="T18" fmla="*/ 434 w 434"/>
              <a:gd name="T19" fmla="*/ 148 h 209"/>
              <a:gd name="T20" fmla="*/ 434 w 434"/>
              <a:gd name="T21" fmla="*/ 22 h 209"/>
              <a:gd name="T22" fmla="*/ 406 w 434"/>
              <a:gd name="T2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09">
                <a:moveTo>
                  <a:pt x="406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0"/>
                  <a:pt x="0" y="2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0"/>
                  <a:pt x="13" y="170"/>
                  <a:pt x="28" y="170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217" y="209"/>
                  <a:pt x="217" y="209"/>
                  <a:pt x="217" y="209"/>
                </a:cubicBezTo>
                <a:cubicBezTo>
                  <a:pt x="264" y="170"/>
                  <a:pt x="264" y="170"/>
                  <a:pt x="264" y="170"/>
                </a:cubicBezTo>
                <a:cubicBezTo>
                  <a:pt x="406" y="170"/>
                  <a:pt x="406" y="170"/>
                  <a:pt x="406" y="170"/>
                </a:cubicBezTo>
                <a:cubicBezTo>
                  <a:pt x="422" y="170"/>
                  <a:pt x="434" y="160"/>
                  <a:pt x="434" y="148"/>
                </a:cubicBezTo>
                <a:cubicBezTo>
                  <a:pt x="434" y="22"/>
                  <a:pt x="434" y="22"/>
                  <a:pt x="434" y="22"/>
                </a:cubicBezTo>
                <a:cubicBezTo>
                  <a:pt x="434" y="10"/>
                  <a:pt x="422" y="0"/>
                  <a:pt x="406" y="0"/>
                </a:cubicBezTo>
                <a:close/>
              </a:path>
            </a:pathLst>
          </a:custGeom>
          <a:solidFill>
            <a:srgbClr val="8F2D5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7BB323-4A05-3076-B74F-79032CB76805}"/>
              </a:ext>
            </a:extLst>
          </p:cNvPr>
          <p:cNvCxnSpPr>
            <a:cxnSpLocks/>
          </p:cNvCxnSpPr>
          <p:nvPr/>
        </p:nvCxnSpPr>
        <p:spPr>
          <a:xfrm>
            <a:off x="10597347" y="3522308"/>
            <a:ext cx="0" cy="1212280"/>
          </a:xfrm>
          <a:prstGeom prst="line">
            <a:avLst/>
          </a:prstGeom>
          <a:ln w="12700">
            <a:solidFill>
              <a:srgbClr val="8F2D5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5">
            <a:extLst>
              <a:ext uri="{FF2B5EF4-FFF2-40B4-BE49-F238E27FC236}">
                <a16:creationId xmlns:a16="http://schemas.microsoft.com/office/drawing/2014/main" id="{84AE4683-469B-E29F-A16F-D911470EB5E9}"/>
              </a:ext>
            </a:extLst>
          </p:cNvPr>
          <p:cNvSpPr txBox="1"/>
          <p:nvPr/>
        </p:nvSpPr>
        <p:spPr>
          <a:xfrm>
            <a:off x="10000503" y="3369751"/>
            <a:ext cx="1190625" cy="4565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tr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2000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153EB3B9-18D1-1441-1A9B-0D94AB8673A8}"/>
              </a:ext>
            </a:extLst>
          </p:cNvPr>
          <p:cNvSpPr txBox="1"/>
          <p:nvPr/>
        </p:nvSpPr>
        <p:spPr>
          <a:xfrm>
            <a:off x="9598220" y="4996627"/>
            <a:ext cx="2004643" cy="479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ts val="1500"/>
              </a:lnSpc>
            </a:pPr>
            <a:r>
              <a:rPr lang="tr" sz="1500" dirty="0"/>
              <a:t>Arkas Holding A.Ş. 2000 yılında kuruldu.</a:t>
            </a:r>
            <a:endParaRPr lang="en-GB" sz="15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82A482-E319-0329-6821-07E00E6B5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6" y="1923481"/>
            <a:ext cx="1183370" cy="11833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EE73701-E277-D06D-257B-32EF59EAC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5" y="1531837"/>
            <a:ext cx="1202691" cy="12026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8B6D8C-37FF-0C51-DC9A-D8F56F2B8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490" y="1976140"/>
            <a:ext cx="1190624" cy="119062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0F2D24-18B9-9956-8676-25A4F27595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614459" y="1541083"/>
            <a:ext cx="1190625" cy="11906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11E8F66-5759-773B-1890-5F5C81BB5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21" y="1999832"/>
            <a:ext cx="1178838" cy="1178838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619D5C29-59A4-3652-E95B-E75866870B6E}"/>
              </a:ext>
            </a:extLst>
          </p:cNvPr>
          <p:cNvSpPr txBox="1"/>
          <p:nvPr/>
        </p:nvSpPr>
        <p:spPr>
          <a:xfrm>
            <a:off x="309913" y="4988221"/>
            <a:ext cx="2004643" cy="672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rtlCol="0" anchor="t" anchorCtr="0" compatLnSpc="1">
            <a:spAutoFit/>
          </a:bodyPr>
          <a:lstStyle/>
          <a:p>
            <a:pPr algn="ctr" rtl="0">
              <a:lnSpc>
                <a:spcPts val="1500"/>
              </a:lnSpc>
            </a:pPr>
            <a:r>
              <a:rPr lang="tr" sz="1500" dirty="0"/>
              <a:t>Şirket, Gabriel J.B. Arcas tarafından İzmir’de kuruldu.</a:t>
            </a:r>
            <a:endParaRPr lang="en-GB" sz="15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17B37-2E8B-5127-5733-6AD6615E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C1AA7-329C-4A1C-BD3D-48AC47C5FF3C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5D308-8FB3-68AA-D56E-01B33CEF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4341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Mevzuatlar-EU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4" name="Metin kutusu 15">
            <a:extLst>
              <a:ext uri="{FF2B5EF4-FFF2-40B4-BE49-F238E27FC236}">
                <a16:creationId xmlns:a16="http://schemas.microsoft.com/office/drawing/2014/main" id="{1420AC7F-CB08-B966-A165-5FC6D237B855}"/>
              </a:ext>
            </a:extLst>
          </p:cNvPr>
          <p:cNvSpPr txBox="1"/>
          <p:nvPr/>
        </p:nvSpPr>
        <p:spPr>
          <a:xfrm>
            <a:off x="144275" y="1030780"/>
            <a:ext cx="117586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 ETS (</a:t>
            </a:r>
            <a:r>
              <a:rPr lang="tr-TR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Trading </a:t>
            </a:r>
            <a:r>
              <a:rPr lang="tr-TR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Avrupa Birliği Emisyon Ticaret Sistemi (Karbon Vergisi)</a:t>
            </a:r>
          </a:p>
          <a:p>
            <a:pPr algn="just"/>
            <a:r>
              <a:rPr lang="tr-TR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📅</a:t>
            </a:r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Zaman Çizelgesi (Kademeli Geçiş)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2024: Emisyonların %40'ı için ödeme yapıldı.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2025: Emisyonların %70'i için ödeme yapılacak.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2026: Emisyonların %100'ü (tamamı) için ödeme yapılacak.</a:t>
            </a:r>
          </a:p>
          <a:p>
            <a:pPr algn="just"/>
            <a:endParaRPr lang="tr-TR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⚙️</a:t>
            </a:r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Mekanizma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"Kirleten Öder" prensibi.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AB limanlarına uğrayan 5000 GT üzeri gemiler, saldıkları her 1 ton CO2 için 1 adet "Karbon İzni" (EUA) satın alıp otoriteye teslim etmek zorundadır.</a:t>
            </a:r>
          </a:p>
          <a:p>
            <a:pPr algn="just"/>
            <a:endParaRPr lang="tr-TR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⚠️</a:t>
            </a:r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Armat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Getirdi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ğ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Y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ü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kler (Do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ğ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rudan Nakit 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Çı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ışı</a:t>
            </a:r>
            <a:r>
              <a:rPr lang="tr-TR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Ekstra OPEX Maliyeti: Yakıt maliyetinin üzerine eklenen ciddi bir "karbon vergisi" ödemesi (Milyon dolarları bulabilir).</a:t>
            </a:r>
          </a:p>
          <a:p>
            <a:pPr algn="just"/>
            <a:r>
              <a:rPr lang="tr-TR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Nakit Akışı Yönetimi: Karbon borsasından (EUA) sürekli alım yapılması ve bu maliyetin navluna yansıtılması gerekir.</a:t>
            </a:r>
          </a:p>
        </p:txBody>
      </p:sp>
      <p:pic>
        <p:nvPicPr>
          <p:cNvPr id="7" name="Resim 5">
            <a:extLst>
              <a:ext uri="{FF2B5EF4-FFF2-40B4-BE49-F238E27FC236}">
                <a16:creationId xmlns:a16="http://schemas.microsoft.com/office/drawing/2014/main" id="{D653B6F9-6F08-5BE1-DCDA-0469CB7D7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387" y="949243"/>
            <a:ext cx="4386389" cy="255033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66ABC8-E5DE-5188-AAB4-5DEF43971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406486"/>
              </p:ext>
            </p:extLst>
          </p:nvPr>
        </p:nvGraphicFramePr>
        <p:xfrm>
          <a:off x="289112" y="4396737"/>
          <a:ext cx="415906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766">
                  <a:extLst>
                    <a:ext uri="{9D8B030D-6E8A-4147-A177-3AD203B41FA5}">
                      <a16:colId xmlns:a16="http://schemas.microsoft.com/office/drawing/2014/main" val="1058177126"/>
                    </a:ext>
                  </a:extLst>
                </a:gridCol>
                <a:gridCol w="1039766">
                  <a:extLst>
                    <a:ext uri="{9D8B030D-6E8A-4147-A177-3AD203B41FA5}">
                      <a16:colId xmlns:a16="http://schemas.microsoft.com/office/drawing/2014/main" val="3040858298"/>
                    </a:ext>
                  </a:extLst>
                </a:gridCol>
                <a:gridCol w="1039766">
                  <a:extLst>
                    <a:ext uri="{9D8B030D-6E8A-4147-A177-3AD203B41FA5}">
                      <a16:colId xmlns:a16="http://schemas.microsoft.com/office/drawing/2014/main" val="1982926446"/>
                    </a:ext>
                  </a:extLst>
                </a:gridCol>
                <a:gridCol w="1039766">
                  <a:extLst>
                    <a:ext uri="{9D8B030D-6E8A-4147-A177-3AD203B41FA5}">
                      <a16:colId xmlns:a16="http://schemas.microsoft.com/office/drawing/2014/main" val="3819928815"/>
                    </a:ext>
                  </a:extLst>
                </a:gridCol>
              </a:tblGrid>
              <a:tr h="194944">
                <a:tc gridSpan="4">
                  <a:txBody>
                    <a:bodyPr/>
                    <a:lstStyle/>
                    <a:p>
                      <a:pPr algn="ctr"/>
                      <a:r>
                        <a:rPr lang="tr-TR" sz="1000" dirty="0" err="1"/>
                        <a:t>Carbon</a:t>
                      </a:r>
                      <a:r>
                        <a:rPr lang="tr-TR" sz="1000" dirty="0"/>
                        <a:t> </a:t>
                      </a:r>
                      <a:r>
                        <a:rPr lang="tr-TR" sz="1000" dirty="0" err="1"/>
                        <a:t>factor</a:t>
                      </a:r>
                      <a:r>
                        <a:rPr lang="tr-TR" sz="1000" dirty="0"/>
                        <a:t>(Cf)(ton)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25009"/>
                  </a:ext>
                </a:extLst>
              </a:tr>
              <a:tr h="194944"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err="1"/>
                        <a:t>Fuel</a:t>
                      </a:r>
                      <a:r>
                        <a:rPr lang="tr-TR" sz="1000" dirty="0"/>
                        <a:t> </a:t>
                      </a:r>
                      <a:r>
                        <a:rPr lang="tr-TR" sz="1000" dirty="0" err="1"/>
                        <a:t>Oil</a:t>
                      </a:r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MGO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Bio24F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Bio30F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73490"/>
                  </a:ext>
                </a:extLst>
              </a:tr>
              <a:tr h="194944"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3,114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3,206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2,367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/>
                        <a:t>2,180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887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36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Mevzuatlar-EU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4" name="Metin kutusu 15">
            <a:extLst>
              <a:ext uri="{FF2B5EF4-FFF2-40B4-BE49-F238E27FC236}">
                <a16:creationId xmlns:a16="http://schemas.microsoft.com/office/drawing/2014/main" id="{1420AC7F-CB08-B966-A165-5FC6D237B855}"/>
              </a:ext>
            </a:extLst>
          </p:cNvPr>
          <p:cNvSpPr txBox="1"/>
          <p:nvPr/>
        </p:nvSpPr>
        <p:spPr>
          <a:xfrm>
            <a:off x="90487" y="1119437"/>
            <a:ext cx="117586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FuelEU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Maritime</a:t>
            </a:r>
            <a:endParaRPr lang="tr-TR" sz="20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 Yakıt Sera Gazı Yoğunluğu Limiti</a:t>
            </a: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📅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Zaman Çizelgesi (Azaltım Hedefleri)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1 Ocak 2025: Başlangıç. Sera gazı yoğunluğunda %2 azaltım zorunlu.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2030: Azaltım hedefi %6'ya çıkar.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2035: Azaltım hedefi %14.5'e çıkar.</a:t>
            </a:r>
          </a:p>
          <a:p>
            <a:pPr algn="just"/>
            <a:endParaRPr lang="tr-TR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⚙️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Mekanizma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Geminin kullandığı enerjinin yıllık ortalama Sera Gazı (GHG) yoğunluğu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-Wake) hesaplanır.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Belirlenen referans limitin üzerinde kalan gemiler ceza öder, altında kalanlar ödül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surplus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kazanır.</a:t>
            </a:r>
          </a:p>
          <a:p>
            <a:pPr algn="just"/>
            <a:endParaRPr lang="tr-TR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kern="1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⚠️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Armat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Getirdi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ğ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Y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ü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kler (Ceza ve Yak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ı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D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üşü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ü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Ağır Para Cezası: Hedefi tutturamayan (fosil yakıt kullanan) gemiler için ton başına çok yüksek ceza (</a:t>
            </a:r>
            <a:r>
              <a:rPr lang="tr-TR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Penalty</a:t>
            </a:r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uygulanır.</a:t>
            </a:r>
          </a:p>
          <a:p>
            <a:pPr algn="just"/>
            <a:endParaRPr lang="tr-TR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 Yakıt Değişim Zorunluluğu: Cezadan kaçmak için Biyoyakıt gibi düşük karbonlu yakıtların tedarik edilmesi ve operasyona dahil edilmesi şarttır.</a:t>
            </a:r>
          </a:p>
        </p:txBody>
      </p:sp>
    </p:spTree>
    <p:extLst>
      <p:ext uri="{BB962C8B-B14F-4D97-AF65-F5344CB8AC3E}">
        <p14:creationId xmlns:p14="http://schemas.microsoft.com/office/powerpoint/2010/main" val="313622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Yasal Mevzuatlar-EU</a:t>
            </a:r>
            <a:endParaRPr lang="en-GB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02937-1388-CD79-5476-6D515A5C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938B-5747-49F6-922B-0E5A2581451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EDD-EC63-249C-6C6E-398C8E2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22</a:t>
            </a:fld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A69066F-968E-0059-B415-D395FA299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5775"/>
            <a:ext cx="5174192" cy="1435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B78AD-5D79-634B-389C-269FB140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559" y="154067"/>
            <a:ext cx="1514633" cy="1654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1DBBC8-2DB5-0719-01A9-AB05C985C317}"/>
              </a:ext>
            </a:extLst>
          </p:cNvPr>
          <p:cNvSpPr txBox="1"/>
          <p:nvPr/>
        </p:nvSpPr>
        <p:spPr>
          <a:xfrm>
            <a:off x="194106" y="4159343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Örneğin</a:t>
            </a:r>
            <a:r>
              <a:rPr lang="en-US" sz="1400" dirty="0"/>
              <a:t> </a:t>
            </a:r>
            <a:r>
              <a:rPr lang="en-US" sz="1400" dirty="0" err="1"/>
              <a:t>Ambarlı</a:t>
            </a:r>
            <a:r>
              <a:rPr lang="en-US" sz="1400" dirty="0"/>
              <a:t> – Piraeus </a:t>
            </a:r>
            <a:r>
              <a:rPr lang="en-US" sz="1400" dirty="0" err="1"/>
              <a:t>limanları</a:t>
            </a:r>
            <a:r>
              <a:rPr lang="en-US" sz="1400" dirty="0"/>
              <a:t> </a:t>
            </a:r>
            <a:r>
              <a:rPr lang="en-US" sz="1400" dirty="0" err="1"/>
              <a:t>arasında</a:t>
            </a:r>
            <a:r>
              <a:rPr lang="en-US" sz="1400" dirty="0"/>
              <a:t> </a:t>
            </a:r>
            <a:r>
              <a:rPr lang="en-US" sz="1400" dirty="0" err="1"/>
              <a:t>seyir</a:t>
            </a:r>
            <a:r>
              <a:rPr lang="en-US" sz="1400" dirty="0"/>
              <a:t> </a:t>
            </a:r>
            <a:r>
              <a:rPr lang="en-US" sz="1400" dirty="0" err="1"/>
              <a:t>yapan</a:t>
            </a:r>
            <a:r>
              <a:rPr lang="en-US" sz="1400" dirty="0"/>
              <a:t> </a:t>
            </a:r>
            <a:r>
              <a:rPr lang="en-US" sz="1400" dirty="0" err="1"/>
              <a:t>gemi</a:t>
            </a:r>
            <a:r>
              <a:rPr lang="en-US" sz="1400" dirty="0"/>
              <a:t> 1 </a:t>
            </a:r>
            <a:r>
              <a:rPr lang="en-US" sz="1400" dirty="0" err="1"/>
              <a:t>seferinde</a:t>
            </a:r>
            <a:r>
              <a:rPr lang="en-US" sz="1400" dirty="0"/>
              <a:t> </a:t>
            </a:r>
            <a:r>
              <a:rPr lang="en-US" sz="1400" dirty="0" err="1"/>
              <a:t>seyirde</a:t>
            </a:r>
            <a:r>
              <a:rPr lang="en-US" sz="1400" dirty="0"/>
              <a:t> 30 ton HFO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limanda</a:t>
            </a:r>
            <a:r>
              <a:rPr lang="en-US" sz="1400" dirty="0"/>
              <a:t> 5 ton MGO </a:t>
            </a:r>
            <a:r>
              <a:rPr lang="en-US" sz="1400" dirty="0" err="1"/>
              <a:t>tüketmiş</a:t>
            </a:r>
            <a:r>
              <a:rPr lang="en-US" sz="1400" dirty="0"/>
              <a:t> </a:t>
            </a:r>
            <a:r>
              <a:rPr lang="en-US" sz="1400" dirty="0" err="1"/>
              <a:t>olsun</a:t>
            </a:r>
            <a:r>
              <a:rPr lang="en-US" sz="1400" dirty="0"/>
              <a:t>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1. </a:t>
            </a:r>
            <a:r>
              <a:rPr lang="en-US" sz="1400" dirty="0" err="1"/>
              <a:t>Önce</a:t>
            </a:r>
            <a:r>
              <a:rPr lang="en-US" sz="1400" dirty="0"/>
              <a:t> </a:t>
            </a:r>
            <a:r>
              <a:rPr lang="en-US" sz="1400" dirty="0" err="1"/>
              <a:t>seyir</a:t>
            </a:r>
            <a:r>
              <a:rPr lang="en-US" sz="1400" dirty="0"/>
              <a:t> </a:t>
            </a:r>
            <a:r>
              <a:rPr lang="en-US" sz="1400" dirty="0" err="1"/>
              <a:t>hesaplanacak</a:t>
            </a:r>
            <a:r>
              <a:rPr lang="en-US" sz="1400" dirty="0"/>
              <a:t> </a:t>
            </a:r>
            <a:r>
              <a:rPr lang="en-US" sz="1400" dirty="0" err="1"/>
              <a:t>olursa</a:t>
            </a:r>
            <a:r>
              <a:rPr lang="en-US" sz="1400" dirty="0"/>
              <a:t> 30 ton HFO </a:t>
            </a:r>
            <a:r>
              <a:rPr lang="en-US" sz="1400" dirty="0" err="1"/>
              <a:t>harcamının</a:t>
            </a:r>
            <a:r>
              <a:rPr lang="en-US" sz="1400" dirty="0"/>
              <a:t> 15 </a:t>
            </a:r>
            <a:r>
              <a:rPr lang="en-US" sz="1400" dirty="0" err="1"/>
              <a:t>tonuna</a:t>
            </a:r>
            <a:r>
              <a:rPr lang="en-US" sz="1400" dirty="0"/>
              <a:t> </a:t>
            </a:r>
            <a:r>
              <a:rPr lang="en-US" sz="1400" dirty="0" err="1"/>
              <a:t>ait</a:t>
            </a:r>
            <a:r>
              <a:rPr lang="en-US" sz="1400" dirty="0"/>
              <a:t> Fuel EU </a:t>
            </a:r>
            <a:r>
              <a:rPr lang="en-US" sz="1400" dirty="0" err="1"/>
              <a:t>vergisi</a:t>
            </a:r>
            <a:r>
              <a:rPr lang="en-US" sz="1400" dirty="0"/>
              <a:t> </a:t>
            </a:r>
            <a:r>
              <a:rPr lang="en-US" sz="1400" dirty="0" err="1"/>
              <a:t>hesaplanacaktır</a:t>
            </a:r>
            <a:r>
              <a:rPr lang="en-US" sz="1400" dirty="0"/>
              <a:t>.</a:t>
            </a:r>
          </a:p>
        </p:txBody>
      </p:sp>
      <p:pic>
        <p:nvPicPr>
          <p:cNvPr id="11" name="Resim 4">
            <a:extLst>
              <a:ext uri="{FF2B5EF4-FFF2-40B4-BE49-F238E27FC236}">
                <a16:creationId xmlns:a16="http://schemas.microsoft.com/office/drawing/2014/main" id="{49921EC4-AB4B-8AC6-4DCA-65AD5FFD8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026" y="72710"/>
            <a:ext cx="5366974" cy="2186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0823E8-A90A-7456-C829-EA4E99A81A80}"/>
              </a:ext>
            </a:extLst>
          </p:cNvPr>
          <p:cNvSpPr txBox="1"/>
          <p:nvPr/>
        </p:nvSpPr>
        <p:spPr>
          <a:xfrm>
            <a:off x="176178" y="4747998"/>
            <a:ext cx="1044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│(((91,16*0,98)-(91,7)/(91,7)*(40200*15)│*2400/41000= 909,65 euro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D6FD87-8084-F95B-33E4-69DC8E24E099}"/>
              </a:ext>
            </a:extLst>
          </p:cNvPr>
          <p:cNvSpPr txBox="1"/>
          <p:nvPr/>
        </p:nvSpPr>
        <p:spPr>
          <a:xfrm>
            <a:off x="194107" y="5159127"/>
            <a:ext cx="10448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2. </a:t>
            </a:r>
            <a:r>
              <a:rPr lang="en-US" sz="1400" dirty="0"/>
              <a:t>Piraeus </a:t>
            </a:r>
            <a:r>
              <a:rPr lang="en-US" sz="1400" dirty="0" err="1"/>
              <a:t>limanındaki</a:t>
            </a:r>
            <a:r>
              <a:rPr lang="en-US" sz="1400" dirty="0"/>
              <a:t> </a:t>
            </a:r>
            <a:r>
              <a:rPr lang="en-US" sz="1400" dirty="0" err="1"/>
              <a:t>harcam</a:t>
            </a:r>
            <a:r>
              <a:rPr lang="en-US" sz="1400" dirty="0"/>
              <a:t> </a:t>
            </a:r>
            <a:r>
              <a:rPr lang="en-US" sz="1400" dirty="0" err="1"/>
              <a:t>hesaplanacak</a:t>
            </a:r>
            <a:r>
              <a:rPr lang="en-US" sz="1400" dirty="0"/>
              <a:t> </a:t>
            </a:r>
            <a:r>
              <a:rPr lang="en-US" sz="1400" dirty="0" err="1"/>
              <a:t>olursa</a:t>
            </a:r>
            <a:r>
              <a:rPr lang="en-US" sz="1400" dirty="0"/>
              <a:t> 5 ton MGO </a:t>
            </a:r>
            <a:r>
              <a:rPr lang="en-US" sz="1400" dirty="0" err="1"/>
              <a:t>tüketiminin</a:t>
            </a:r>
            <a:r>
              <a:rPr lang="en-US" sz="1400" dirty="0"/>
              <a:t> </a:t>
            </a:r>
            <a:r>
              <a:rPr lang="en-US" sz="1400" dirty="0" err="1"/>
              <a:t>tamamı</a:t>
            </a:r>
            <a:r>
              <a:rPr lang="en-US" sz="1400" dirty="0"/>
              <a:t> Fuel EU </a:t>
            </a:r>
            <a:r>
              <a:rPr lang="en-US" sz="1400" dirty="0" err="1"/>
              <a:t>vergisine</a:t>
            </a:r>
            <a:r>
              <a:rPr lang="en-US" sz="1400" dirty="0"/>
              <a:t> </a:t>
            </a:r>
            <a:r>
              <a:rPr lang="en-US" sz="1400" dirty="0" err="1"/>
              <a:t>dahil</a:t>
            </a:r>
            <a:r>
              <a:rPr lang="en-US" sz="1400" dirty="0"/>
              <a:t> </a:t>
            </a:r>
            <a:r>
              <a:rPr lang="en-US" sz="1400" dirty="0" err="1"/>
              <a:t>edilecektir</a:t>
            </a:r>
            <a:r>
              <a:rPr lang="en-US" sz="14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7586CB-CE34-1EB3-243B-0C5742B30227}"/>
              </a:ext>
            </a:extLst>
          </p:cNvPr>
          <p:cNvSpPr txBox="1"/>
          <p:nvPr/>
        </p:nvSpPr>
        <p:spPr>
          <a:xfrm>
            <a:off x="194108" y="5582106"/>
            <a:ext cx="1044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│(((91,16*0,98)-(90,8)/(90,8)*(42700*5) │ *2400/41000= 201,39 euro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DC4635-6E44-C547-F3D2-1BA4EB7B3841}"/>
              </a:ext>
            </a:extLst>
          </p:cNvPr>
          <p:cNvSpPr txBox="1"/>
          <p:nvPr/>
        </p:nvSpPr>
        <p:spPr>
          <a:xfrm>
            <a:off x="194108" y="6020753"/>
            <a:ext cx="10448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Toplam</a:t>
            </a:r>
            <a:r>
              <a:rPr lang="en-US" sz="1400" dirty="0">
                <a:solidFill>
                  <a:srgbClr val="FF0000"/>
                </a:solidFill>
              </a:rPr>
              <a:t> Fuel EU </a:t>
            </a:r>
            <a:r>
              <a:rPr lang="en-US" sz="1400" dirty="0" err="1">
                <a:solidFill>
                  <a:srgbClr val="FF0000"/>
                </a:solidFill>
              </a:rPr>
              <a:t>borcu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/>
              <a:t>909,65+201,39= 1111,04 euro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826ED6-6A03-70BC-DAB7-ABED9DDEC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4" y="3378679"/>
            <a:ext cx="5267832" cy="421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F359F5-3CB5-8A21-FC5A-5AD715E4F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574" y="3303877"/>
            <a:ext cx="2812904" cy="597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AE800D-39A3-CB83-E2C8-89D1AE10C1B1}"/>
              </a:ext>
            </a:extLst>
          </p:cNvPr>
          <p:cNvSpPr txBox="1"/>
          <p:nvPr/>
        </p:nvSpPr>
        <p:spPr>
          <a:xfrm>
            <a:off x="5022616" y="484418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91.16*0.98=89.34</a:t>
            </a:r>
            <a:endParaRPr lang="tr-TR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7C82F-78BB-7E0A-2D87-C36EFA16B034}"/>
              </a:ext>
            </a:extLst>
          </p:cNvPr>
          <p:cNvSpPr txBox="1"/>
          <p:nvPr/>
        </p:nvSpPr>
        <p:spPr>
          <a:xfrm>
            <a:off x="5022616" y="662510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91.16*0.94=85.69</a:t>
            </a:r>
            <a:endParaRPr lang="tr-TR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F080AF-8061-E894-9408-D49F5F4619EC}"/>
              </a:ext>
            </a:extLst>
          </p:cNvPr>
          <p:cNvSpPr txBox="1"/>
          <p:nvPr/>
        </p:nvSpPr>
        <p:spPr>
          <a:xfrm>
            <a:off x="5022616" y="822494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91.16*0.855=77.94</a:t>
            </a:r>
            <a:endParaRPr lang="tr-TR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CC542-A6DC-3210-E465-E094E8AC3365}"/>
              </a:ext>
            </a:extLst>
          </p:cNvPr>
          <p:cNvSpPr txBox="1"/>
          <p:nvPr/>
        </p:nvSpPr>
        <p:spPr>
          <a:xfrm>
            <a:off x="5022616" y="991621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91.16*0.69=62.90</a:t>
            </a:r>
            <a:endParaRPr lang="tr-TR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F2FA2C-E6B5-5D4C-C8DB-9C899C1DDEB8}"/>
              </a:ext>
            </a:extLst>
          </p:cNvPr>
          <p:cNvSpPr txBox="1"/>
          <p:nvPr/>
        </p:nvSpPr>
        <p:spPr>
          <a:xfrm>
            <a:off x="5022616" y="1310670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91.16*0.38=34.64</a:t>
            </a:r>
            <a:endParaRPr lang="tr-TR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D95AFA-3063-2B48-0BC9-F2BD90CC8BE6}"/>
              </a:ext>
            </a:extLst>
          </p:cNvPr>
          <p:cNvSpPr txBox="1"/>
          <p:nvPr/>
        </p:nvSpPr>
        <p:spPr>
          <a:xfrm>
            <a:off x="5022616" y="1503766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91.16*0.20=18.23</a:t>
            </a:r>
            <a:endParaRPr lang="tr-TR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24F0C7-FD80-7234-42F8-D8BCE9267C0F}"/>
              </a:ext>
            </a:extLst>
          </p:cNvPr>
          <p:cNvSpPr txBox="1"/>
          <p:nvPr/>
        </p:nvSpPr>
        <p:spPr>
          <a:xfrm>
            <a:off x="5240780" y="1978242"/>
            <a:ext cx="1662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Bio24F:73,0</a:t>
            </a:r>
          </a:p>
          <a:p>
            <a:r>
              <a:rPr lang="tr-TR" sz="1600" b="1" dirty="0"/>
              <a:t>Bio30F:67,8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3519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Neden Biyoyakıt Kullanmalıyız?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7F61A-040E-BF58-AD85-402E2151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319A-4A6C-4552-898F-0BC19155A6B8}" type="datetime1">
              <a:rPr lang="tr-TR" smtClean="0"/>
              <a:t>16.12.2025</a:t>
            </a:fld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20637-BA06-FEE4-0D9B-82A6E19C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t>23</a:t>
            </a:fld>
            <a:endParaRPr lang="tr-TR"/>
          </a:p>
        </p:txBody>
      </p:sp>
      <p:sp>
        <p:nvSpPr>
          <p:cNvPr id="2" name="Metin kutusu 15">
            <a:extLst>
              <a:ext uri="{FF2B5EF4-FFF2-40B4-BE49-F238E27FC236}">
                <a16:creationId xmlns:a16="http://schemas.microsoft.com/office/drawing/2014/main" id="{0642A7B3-9C9C-F9EC-F0DE-EA1ECF3116C2}"/>
              </a:ext>
            </a:extLst>
          </p:cNvPr>
          <p:cNvSpPr txBox="1"/>
          <p:nvPr/>
        </p:nvSpPr>
        <p:spPr>
          <a:xfrm>
            <a:off x="0" y="1079826"/>
            <a:ext cx="119967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EU ETS (Karbon Vergisi) Maliyetini Düşürür: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Pooling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sadece cezayı engellerken, biyoyakıt kullanımı </a:t>
            </a:r>
            <a:r>
              <a:rPr lang="tr-TR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</a:t>
            </a:r>
            <a:r>
              <a:rPr lang="tr-TR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WtW</a:t>
            </a:r>
            <a:r>
              <a:rPr lang="tr-TR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) 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emisyonunu düşürdüğü için hem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FuelEU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hem de EU ETS kapsamındaki karbon vergisi ödemelerini (EUA maliyetini) minimize eder. </a:t>
            </a:r>
          </a:p>
          <a:p>
            <a:pPr algn="just"/>
            <a:endParaRPr lang="tr-TR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Geminin CII (Karbon Yoğunluk Göstergesi) Reytingini Yükseltir:</a:t>
            </a:r>
            <a:r>
              <a:rPr lang="tr-TR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Biyoyakıt, geminin gerçek operasyonel emisyonunu düşürdüğü için IMO nezdindeki CII notunu iyileştirir. Geminin ticari ömrünü uzatır.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Rakiplerinizin Yeşil Yatırımını Fonlamazsınız: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Pooling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yapılması halinde, bir başka armatörün «Yeşil Yatırımı» fonlanırken, biyoyakıt kullanımında kendi gemimizin CII değeri iyileştirilir, teknik işletmenin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know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-how bilgisinin arttırılmasına fayda sağlar.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"Yeşil Yük" İhalelerinde Tercih Sebebi Olur (</a:t>
            </a:r>
            <a:r>
              <a:rPr lang="tr-TR" sz="1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Scope</a:t>
            </a: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3)</a:t>
            </a:r>
            <a:r>
              <a:rPr lang="tr-TR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Büyük yük sahiplerinin (Cargo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Owners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) talep ettiği "fiziksel emisyon azaltımını" sağladığınız için, yüksek </a:t>
            </a:r>
            <a:r>
              <a:rPr lang="tr-TR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navlunlu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ve prestijli taşıma kontratlarında rekabet avantajı kazanırsınız.</a:t>
            </a:r>
          </a:p>
          <a:p>
            <a:pPr algn="just"/>
            <a:endParaRPr lang="tr-TR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Operasyonel "</a:t>
            </a:r>
            <a:r>
              <a:rPr lang="tr-TR" sz="1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Know</a:t>
            </a:r>
            <a:r>
              <a:rPr lang="tr-TR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-How" ve Geleceğe Hazırlık Sağlar:</a:t>
            </a:r>
            <a:r>
              <a:rPr lang="tr-TR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tr-T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Biyoyakıt kullanımıyla kazanılan teknik tecrübe, ekibinizi ve filonuzu 2030 ve sonrasındaki daha sert regülasyonlara şimdiden hazır hale getirir. Kurumsal adaptasyon kabiliyetinizi artırır, şirketinizin sürdürülebilirlik hedeflerine ulaşmasına katkı sağlar.</a:t>
            </a:r>
            <a:endParaRPr lang="tr-T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2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D18C708C-4AD1-12EF-BF92-1DF6A0E659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7357531" y="0"/>
            <a:ext cx="48313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3067D-60BE-E1D4-B42E-5F3112E2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36" y="4773965"/>
            <a:ext cx="1587161" cy="160701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74788F-D803-F6EF-875F-F2F68BB3D08D}"/>
              </a:ext>
            </a:extLst>
          </p:cNvPr>
          <p:cNvGraphicFramePr>
            <a:graphicFrameLocks noGrp="1"/>
          </p:cNvGraphicFramePr>
          <p:nvPr/>
        </p:nvGraphicFramePr>
        <p:xfrm>
          <a:off x="179629" y="1427450"/>
          <a:ext cx="6536523" cy="3242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93">
                  <a:extLst>
                    <a:ext uri="{9D8B030D-6E8A-4147-A177-3AD203B41FA5}">
                      <a16:colId xmlns:a16="http://schemas.microsoft.com/office/drawing/2014/main" val="3449040352"/>
                    </a:ext>
                  </a:extLst>
                </a:gridCol>
                <a:gridCol w="5379230">
                  <a:extLst>
                    <a:ext uri="{9D8B030D-6E8A-4147-A177-3AD203B41FA5}">
                      <a16:colId xmlns:a16="http://schemas.microsoft.com/office/drawing/2014/main" val="1963228836"/>
                    </a:ext>
                  </a:extLst>
                </a:gridCol>
              </a:tblGrid>
              <a:tr h="648410"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arkasbunker.com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04965"/>
                  </a:ext>
                </a:extLst>
              </a:tr>
              <a:tr h="648410"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b="1" noProof="1">
                          <a:solidFill>
                            <a:schemeClr val="tx1"/>
                          </a:solidFill>
                        </a:rPr>
                        <a:t>arkasbunker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348819"/>
                  </a:ext>
                </a:extLst>
              </a:tr>
              <a:tr h="648410"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b="1" noProof="1">
                          <a:solidFill>
                            <a:schemeClr val="tx1"/>
                          </a:solidFill>
                        </a:rPr>
                        <a:t>arkasbunker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34195"/>
                  </a:ext>
                </a:extLst>
              </a:tr>
              <a:tr h="648410"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1" noProof="1">
                          <a:solidFill>
                            <a:schemeClr val="tx1"/>
                          </a:solidFill>
                        </a:rPr>
                        <a:t>arkasbunker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586078"/>
                  </a:ext>
                </a:extLst>
              </a:tr>
              <a:tr h="648410">
                <a:tc gridSpan="2">
                  <a:txBody>
                    <a:bodyPr/>
                    <a:lstStyle/>
                    <a:p>
                      <a:endParaRPr lang="tr-TR" b="1" dirty="0"/>
                    </a:p>
                    <a:p>
                      <a:r>
                        <a:rPr lang="tr-TR" b="1" noProof="0" dirty="0"/>
                        <a:t>    Bize Ulaşın</a:t>
                      </a:r>
                      <a:endParaRPr lang="en-AU" b="1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828735"/>
                  </a:ext>
                </a:extLst>
              </a:tr>
            </a:tbl>
          </a:graphicData>
        </a:graphic>
      </p:graphicFrame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D0E0F3-7F9E-66D0-AEEB-2086391898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5"/>
          <a:stretch/>
        </p:blipFill>
        <p:spPr>
          <a:xfrm>
            <a:off x="448559" y="2756586"/>
            <a:ext cx="540000" cy="540000"/>
          </a:xfrm>
          <a:prstGeom prst="rect">
            <a:avLst/>
          </a:prstGeom>
        </p:spPr>
      </p:pic>
      <p:pic>
        <p:nvPicPr>
          <p:cNvPr id="10" name="Picture 9" descr="A blue square with a white f logo&#10;&#10;Description automatically generated">
            <a:extLst>
              <a:ext uri="{FF2B5EF4-FFF2-40B4-BE49-F238E27FC236}">
                <a16:creationId xmlns:a16="http://schemas.microsoft.com/office/drawing/2014/main" id="{4B693148-EC3B-CCBA-DF54-B6F8EFD2FD4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9" y="3429000"/>
            <a:ext cx="540000" cy="540000"/>
          </a:xfrm>
          <a:prstGeom prst="rect">
            <a:avLst/>
          </a:prstGeom>
        </p:spPr>
      </p:pic>
      <p:pic>
        <p:nvPicPr>
          <p:cNvPr id="11" name="Picture 10" descr="A blue globe with white lines around it&#10;&#10;Description automatically generated">
            <a:extLst>
              <a:ext uri="{FF2B5EF4-FFF2-40B4-BE49-F238E27FC236}">
                <a16:creationId xmlns:a16="http://schemas.microsoft.com/office/drawing/2014/main" id="{762C52FB-F526-D6CF-DBEE-811A545334E8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9" y="1467656"/>
            <a:ext cx="540000" cy="540000"/>
          </a:xfrm>
          <a:prstGeom prst="rect">
            <a:avLst/>
          </a:prstGeom>
        </p:spPr>
      </p:pic>
      <p:pic>
        <p:nvPicPr>
          <p:cNvPr id="12" name="Picture 11" descr="A logo of a camera&#10;&#10;Description automatically generated">
            <a:extLst>
              <a:ext uri="{FF2B5EF4-FFF2-40B4-BE49-F238E27FC236}">
                <a16:creationId xmlns:a16="http://schemas.microsoft.com/office/drawing/2014/main" id="{2EF4B1BD-D338-D4BC-BDEA-69EC89E2B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9" y="2112121"/>
            <a:ext cx="540000" cy="540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A80D2-1F6F-884F-8925-793550B9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8365-A83C-46FF-A39C-A4388999FEA6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BF8F04-9F15-9C86-24C2-428424AE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282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Sayılarla Arkas</a:t>
            </a:r>
            <a:endParaRPr lang="en-GB" sz="3200" dirty="0"/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84B4157E-93A4-25C0-F63C-8976E61125C4}"/>
              </a:ext>
            </a:extLst>
          </p:cNvPr>
          <p:cNvSpPr txBox="1"/>
          <p:nvPr/>
        </p:nvSpPr>
        <p:spPr>
          <a:xfrm>
            <a:off x="6263806" y="1817038"/>
            <a:ext cx="126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36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8300</a:t>
            </a:r>
          </a:p>
        </p:txBody>
      </p:sp>
      <p:sp>
        <p:nvSpPr>
          <p:cNvPr id="7" name="TextBox 60">
            <a:extLst>
              <a:ext uri="{FF2B5EF4-FFF2-40B4-BE49-F238E27FC236}">
                <a16:creationId xmlns:a16="http://schemas.microsoft.com/office/drawing/2014/main" id="{69243AA0-6F67-29FF-2AB4-426F0573D31D}"/>
              </a:ext>
            </a:extLst>
          </p:cNvPr>
          <p:cNvSpPr txBox="1"/>
          <p:nvPr/>
        </p:nvSpPr>
        <p:spPr>
          <a:xfrm>
            <a:off x="6437589" y="2284994"/>
            <a:ext cx="966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Personel</a:t>
            </a: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DF6C061F-96EC-90C7-92F5-736575DF0A4E}"/>
              </a:ext>
            </a:extLst>
          </p:cNvPr>
          <p:cNvCxnSpPr>
            <a:cxnSpLocks/>
          </p:cNvCxnSpPr>
          <p:nvPr/>
        </p:nvCxnSpPr>
        <p:spPr>
          <a:xfrm>
            <a:off x="5842659" y="1351324"/>
            <a:ext cx="0" cy="1289132"/>
          </a:xfrm>
          <a:prstGeom prst="line">
            <a:avLst/>
          </a:prstGeom>
          <a:ln w="9525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1">
            <a:extLst>
              <a:ext uri="{FF2B5EF4-FFF2-40B4-BE49-F238E27FC236}">
                <a16:creationId xmlns:a16="http://schemas.microsoft.com/office/drawing/2014/main" id="{42E35F8C-F615-81A4-F760-6DCEA2508F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89" y="1441671"/>
            <a:ext cx="914400" cy="4463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E49396-169E-A213-63B7-1A62F49107D2}"/>
              </a:ext>
            </a:extLst>
          </p:cNvPr>
          <p:cNvSpPr/>
          <p:nvPr/>
        </p:nvSpPr>
        <p:spPr>
          <a:xfrm>
            <a:off x="487509" y="2914638"/>
            <a:ext cx="2681302" cy="245950"/>
          </a:xfrm>
          <a:prstGeom prst="rect">
            <a:avLst/>
          </a:prstGeom>
          <a:solidFill>
            <a:srgbClr val="6285A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DENİZ TAŞIMACILIĞI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A6EE00-B020-89BC-0257-F785AD9936ED}"/>
              </a:ext>
            </a:extLst>
          </p:cNvPr>
          <p:cNvSpPr/>
          <p:nvPr/>
        </p:nvSpPr>
        <p:spPr>
          <a:xfrm>
            <a:off x="6177536" y="2910000"/>
            <a:ext cx="2681301" cy="241458"/>
          </a:xfrm>
          <a:prstGeom prst="rect">
            <a:avLst/>
          </a:prstGeom>
          <a:solidFill>
            <a:srgbClr val="6285A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LİMAN İŞLETMELERİ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0DA641-32C2-36E7-2E5E-D452B56B6E62}"/>
              </a:ext>
            </a:extLst>
          </p:cNvPr>
          <p:cNvSpPr/>
          <p:nvPr/>
        </p:nvSpPr>
        <p:spPr>
          <a:xfrm>
            <a:off x="3333406" y="2910000"/>
            <a:ext cx="2679536" cy="245950"/>
          </a:xfrm>
          <a:prstGeom prst="rect">
            <a:avLst/>
          </a:prstGeom>
          <a:solidFill>
            <a:srgbClr val="6285A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LOJİSTİK HİZMETLERİ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TextBox 60">
            <a:extLst>
              <a:ext uri="{FF2B5EF4-FFF2-40B4-BE49-F238E27FC236}">
                <a16:creationId xmlns:a16="http://schemas.microsoft.com/office/drawing/2014/main" id="{9F009538-FE15-E03C-6D2F-DB04799B2DCF}"/>
              </a:ext>
            </a:extLst>
          </p:cNvPr>
          <p:cNvSpPr txBox="1"/>
          <p:nvPr/>
        </p:nvSpPr>
        <p:spPr>
          <a:xfrm>
            <a:off x="246886" y="3718322"/>
            <a:ext cx="104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49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sp>
        <p:nvSpPr>
          <p:cNvPr id="17" name="TextBox 60">
            <a:extLst>
              <a:ext uri="{FF2B5EF4-FFF2-40B4-BE49-F238E27FC236}">
                <a16:creationId xmlns:a16="http://schemas.microsoft.com/office/drawing/2014/main" id="{A26E4B80-E92D-4417-6B66-3BF2E12806E1}"/>
              </a:ext>
            </a:extLst>
          </p:cNvPr>
          <p:cNvSpPr txBox="1"/>
          <p:nvPr/>
        </p:nvSpPr>
        <p:spPr>
          <a:xfrm>
            <a:off x="1255686" y="3700755"/>
            <a:ext cx="104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2400" b="1" i="0" u="none" strike="noStrike" kern="1200" cap="none" spc="0" normalizeH="0" noProof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6</a:t>
            </a:r>
          </a:p>
        </p:txBody>
      </p:sp>
      <p:sp>
        <p:nvSpPr>
          <p:cNvPr id="18" name="TextBox 60">
            <a:extLst>
              <a:ext uri="{FF2B5EF4-FFF2-40B4-BE49-F238E27FC236}">
                <a16:creationId xmlns:a16="http://schemas.microsoft.com/office/drawing/2014/main" id="{4F592C9F-6EF6-1961-8F55-A8E83311B7F9}"/>
              </a:ext>
            </a:extLst>
          </p:cNvPr>
          <p:cNvSpPr txBox="1"/>
          <p:nvPr/>
        </p:nvSpPr>
        <p:spPr>
          <a:xfrm>
            <a:off x="1230277" y="4165655"/>
            <a:ext cx="113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Akaryakıt </a:t>
            </a:r>
            <a:r>
              <a:rPr lang="en-US" sz="1600" dirty="0" err="1">
                <a:solidFill>
                  <a:srgbClr val="9CB2CA">
                    <a:lumMod val="75000"/>
                  </a:srgbClr>
                </a:solidFill>
                <a:latin typeface="Lato"/>
                <a:cs typeface="Lato" panose="020F0502020204030203" pitchFamily="34" charset="0"/>
              </a:rPr>
              <a:t>Tankeri</a:t>
            </a:r>
            <a:endParaRPr lang="tr" sz="1600" b="0" i="0" u="none" strike="noStrike" kern="1200" cap="none" spc="0" normalizeH="0" noProof="0" dirty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pic>
        <p:nvPicPr>
          <p:cNvPr id="19" name="Picture 55">
            <a:extLst>
              <a:ext uri="{FF2B5EF4-FFF2-40B4-BE49-F238E27FC236}">
                <a16:creationId xmlns:a16="http://schemas.microsoft.com/office/drawing/2014/main" id="{3EA93B51-D3F8-F81A-BB90-0473124BD7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445238"/>
            <a:ext cx="645120" cy="271322"/>
          </a:xfrm>
          <a:prstGeom prst="rect">
            <a:avLst/>
          </a:prstGeom>
        </p:spPr>
      </p:pic>
      <p:pic>
        <p:nvPicPr>
          <p:cNvPr id="20" name="Picture 57">
            <a:extLst>
              <a:ext uri="{FF2B5EF4-FFF2-40B4-BE49-F238E27FC236}">
                <a16:creationId xmlns:a16="http://schemas.microsoft.com/office/drawing/2014/main" id="{742C3C16-844E-93C3-A976-0F0640F3BD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33" y="3463999"/>
            <a:ext cx="645119" cy="246225"/>
          </a:xfrm>
          <a:prstGeom prst="rect">
            <a:avLst/>
          </a:prstGeom>
        </p:spPr>
      </p:pic>
      <p:sp>
        <p:nvSpPr>
          <p:cNvPr id="21" name="TextBox 60">
            <a:extLst>
              <a:ext uri="{FF2B5EF4-FFF2-40B4-BE49-F238E27FC236}">
                <a16:creationId xmlns:a16="http://schemas.microsoft.com/office/drawing/2014/main" id="{4F9B96A6-685B-B9A8-A122-0F52E0409872}"/>
              </a:ext>
            </a:extLst>
          </p:cNvPr>
          <p:cNvSpPr txBox="1"/>
          <p:nvPr/>
        </p:nvSpPr>
        <p:spPr>
          <a:xfrm>
            <a:off x="2250204" y="3696582"/>
            <a:ext cx="104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2400" b="1" i="0" u="none" strike="noStrike" kern="1200" cap="none" spc="0" normalizeH="0" noProof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1</a:t>
            </a:r>
          </a:p>
        </p:txBody>
      </p:sp>
      <p:sp>
        <p:nvSpPr>
          <p:cNvPr id="22" name="TextBox 60">
            <a:extLst>
              <a:ext uri="{FF2B5EF4-FFF2-40B4-BE49-F238E27FC236}">
                <a16:creationId xmlns:a16="http://schemas.microsoft.com/office/drawing/2014/main" id="{579571FD-7F53-0A31-1BA7-A540D5EAAA40}"/>
              </a:ext>
            </a:extLst>
          </p:cNvPr>
          <p:cNvSpPr txBox="1"/>
          <p:nvPr/>
        </p:nvSpPr>
        <p:spPr>
          <a:xfrm>
            <a:off x="2224794" y="4161482"/>
            <a:ext cx="113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Dökme Yük </a:t>
            </a:r>
            <a:r>
              <a:rPr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Gemisi</a:t>
            </a:r>
            <a:endParaRPr lang="tr" sz="1600" b="0" i="0" u="none" strike="noStrike" kern="1200" cap="none" spc="0" normalizeH="0" noProof="0" dirty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pic>
        <p:nvPicPr>
          <p:cNvPr id="23" name="Picture 57">
            <a:extLst>
              <a:ext uri="{FF2B5EF4-FFF2-40B4-BE49-F238E27FC236}">
                <a16:creationId xmlns:a16="http://schemas.microsoft.com/office/drawing/2014/main" id="{9E398B5B-136B-57B3-F60D-8F8197F2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321" y="3463999"/>
            <a:ext cx="645120" cy="245950"/>
          </a:xfrm>
          <a:prstGeom prst="rect">
            <a:avLst/>
          </a:prstGeom>
        </p:spPr>
      </p:pic>
      <p:sp>
        <p:nvSpPr>
          <p:cNvPr id="24" name="TextBox 60">
            <a:extLst>
              <a:ext uri="{FF2B5EF4-FFF2-40B4-BE49-F238E27FC236}">
                <a16:creationId xmlns:a16="http://schemas.microsoft.com/office/drawing/2014/main" id="{7B7F603C-0712-6AD8-B869-E39C2C8A3105}"/>
              </a:ext>
            </a:extLst>
          </p:cNvPr>
          <p:cNvSpPr txBox="1"/>
          <p:nvPr/>
        </p:nvSpPr>
        <p:spPr>
          <a:xfrm>
            <a:off x="4244691" y="1835929"/>
            <a:ext cx="126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3600" b="1" i="0" u="none" strike="noStrike" kern="1200" cap="none" spc="0" normalizeH="0" noProof="0" dirty="0">
                <a:ln>
                  <a:noFill/>
                </a:ln>
                <a:solidFill>
                  <a:srgbClr val="6285AB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11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rgbClr val="6285AB"/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sp>
        <p:nvSpPr>
          <p:cNvPr id="25" name="TextBox 60">
            <a:extLst>
              <a:ext uri="{FF2B5EF4-FFF2-40B4-BE49-F238E27FC236}">
                <a16:creationId xmlns:a16="http://schemas.microsoft.com/office/drawing/2014/main" id="{C93849B2-2BA6-C2EB-A521-1BACF2026CC4}"/>
              </a:ext>
            </a:extLst>
          </p:cNvPr>
          <p:cNvSpPr txBox="1"/>
          <p:nvPr/>
        </p:nvSpPr>
        <p:spPr>
          <a:xfrm>
            <a:off x="4286002" y="2303885"/>
            <a:ext cx="1204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>
                <a:ln>
                  <a:noFill/>
                </a:ln>
                <a:solidFill>
                  <a:srgbClr val="6285AB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Sektör</a:t>
            </a: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srgbClr val="6285AB"/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pic>
        <p:nvPicPr>
          <p:cNvPr id="26" name="Picture 53">
            <a:extLst>
              <a:ext uri="{FF2B5EF4-FFF2-40B4-BE49-F238E27FC236}">
                <a16:creationId xmlns:a16="http://schemas.microsoft.com/office/drawing/2014/main" id="{CF9EF2AA-E8C5-05A9-0817-8F82723E4EB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22" y="1373794"/>
            <a:ext cx="685800" cy="525494"/>
          </a:xfrm>
          <a:prstGeom prst="rect">
            <a:avLst/>
          </a:prstGeom>
        </p:spPr>
      </p:pic>
      <p:sp>
        <p:nvSpPr>
          <p:cNvPr id="27" name="TextBox 60">
            <a:extLst>
              <a:ext uri="{FF2B5EF4-FFF2-40B4-BE49-F238E27FC236}">
                <a16:creationId xmlns:a16="http://schemas.microsoft.com/office/drawing/2014/main" id="{C6FE8F46-BF6A-89F4-1165-86D34B0180BD}"/>
              </a:ext>
            </a:extLst>
          </p:cNvPr>
          <p:cNvSpPr txBox="1"/>
          <p:nvPr/>
        </p:nvSpPr>
        <p:spPr>
          <a:xfrm>
            <a:off x="3610275" y="3397857"/>
            <a:ext cx="269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24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4</a:t>
            </a:r>
            <a:r>
              <a:rPr lang="en-US" sz="24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66</a:t>
            </a:r>
            <a:r>
              <a:rPr lang="tr" sz="24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.000</a:t>
            </a: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 </a:t>
            </a:r>
            <a:r>
              <a:rPr lang="tr" sz="16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metrekare</a:t>
            </a: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Depolama Alanı</a:t>
            </a: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93A02C63-090F-1509-4415-E5E4A1874C39}"/>
              </a:ext>
            </a:extLst>
          </p:cNvPr>
          <p:cNvSpPr txBox="1"/>
          <p:nvPr/>
        </p:nvSpPr>
        <p:spPr>
          <a:xfrm>
            <a:off x="7124575" y="3333605"/>
            <a:ext cx="1676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MARPORT</a:t>
            </a:r>
          </a:p>
          <a:p>
            <a:pPr algn="ctr" rtl="0">
              <a:defRPr/>
            </a:pPr>
            <a:r>
              <a:rPr lang="tr" sz="16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AUTOPORT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 panose="020F0502020204030203" pitchFamily="34" charset="0"/>
              </a:rPr>
              <a:t>RAILPORT L</a:t>
            </a:r>
            <a:r>
              <a:rPr lang="en-US" sz="16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 panose="020F0502020204030203" pitchFamily="34" charset="0"/>
              </a:rPr>
              <a:t>İ</a:t>
            </a:r>
            <a:r>
              <a:rPr lang="tr" sz="16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 panose="020F0502020204030203" pitchFamily="34" charset="0"/>
              </a:rPr>
              <a:t>MAR</a:t>
            </a:r>
            <a:br>
              <a:rPr lang="en-US" sz="16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 panose="020F0502020204030203" pitchFamily="34" charset="0"/>
              </a:rPr>
            </a:br>
            <a:endParaRPr lang="en-US" sz="1600" b="1" dirty="0">
              <a:solidFill>
                <a:srgbClr val="9CB2CA">
                  <a:lumMod val="75000"/>
                </a:srgbClr>
              </a:solidFill>
              <a:latin typeface="Lato"/>
              <a:cs typeface="Lato" panose="020F0502020204030203" pitchFamily="34" charset="0"/>
            </a:endParaRPr>
          </a:p>
        </p:txBody>
      </p:sp>
      <p:pic>
        <p:nvPicPr>
          <p:cNvPr id="29" name="Picture 65" descr="Crane outline">
            <a:extLst>
              <a:ext uri="{FF2B5EF4-FFF2-40B4-BE49-F238E27FC236}">
                <a16:creationId xmlns:a16="http://schemas.microsoft.com/office/drawing/2014/main" id="{B1023BF9-E218-CDA6-50AA-85323A823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74437" y="3365134"/>
            <a:ext cx="804067" cy="804067"/>
          </a:xfrm>
          <a:prstGeom prst="rect">
            <a:avLst/>
          </a:prstGeom>
        </p:spPr>
      </p:pic>
      <p:pic>
        <p:nvPicPr>
          <p:cNvPr id="30" name="Picture 65" descr="Warehouse with solid fill">
            <a:extLst>
              <a:ext uri="{FF2B5EF4-FFF2-40B4-BE49-F238E27FC236}">
                <a16:creationId xmlns:a16="http://schemas.microsoft.com/office/drawing/2014/main" id="{D17B1C08-C13C-4763-E759-266F6E90D2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73278" y="4108774"/>
            <a:ext cx="597514" cy="597514"/>
          </a:xfrm>
          <a:prstGeom prst="rect">
            <a:avLst/>
          </a:prstGeom>
        </p:spPr>
      </p:pic>
      <p:pic>
        <p:nvPicPr>
          <p:cNvPr id="31" name="Picture 65" descr="Box with solid fill">
            <a:extLst>
              <a:ext uri="{FF2B5EF4-FFF2-40B4-BE49-F238E27FC236}">
                <a16:creationId xmlns:a16="http://schemas.microsoft.com/office/drawing/2014/main" id="{E897BBF0-6699-1CD0-56F5-E43B97A98B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355808" y="3333605"/>
            <a:ext cx="597514" cy="59751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24CFFC3-ABCB-0008-88B7-9B948FD5F71C}"/>
              </a:ext>
            </a:extLst>
          </p:cNvPr>
          <p:cNvSpPr/>
          <p:nvPr/>
        </p:nvSpPr>
        <p:spPr>
          <a:xfrm>
            <a:off x="9023432" y="2905508"/>
            <a:ext cx="2679535" cy="245950"/>
          </a:xfrm>
          <a:prstGeom prst="rect">
            <a:avLst/>
          </a:prstGeom>
          <a:solidFill>
            <a:srgbClr val="6285A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OTOMOBİL BAYİLİKLERİ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3" name="Picture 32" descr="A group of logos of various brands&#10;&#10;Description automatically generated">
            <a:extLst>
              <a:ext uri="{FF2B5EF4-FFF2-40B4-BE49-F238E27FC236}">
                <a16:creationId xmlns:a16="http://schemas.microsoft.com/office/drawing/2014/main" id="{7C5C6E25-EA57-240C-FC8E-F17109195A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19" y="3319901"/>
            <a:ext cx="2651760" cy="1193764"/>
          </a:xfrm>
          <a:prstGeom prst="rect">
            <a:avLst/>
          </a:prstGeom>
        </p:spPr>
      </p:pic>
      <p:sp>
        <p:nvSpPr>
          <p:cNvPr id="34" name="TextBox 60">
            <a:extLst>
              <a:ext uri="{FF2B5EF4-FFF2-40B4-BE49-F238E27FC236}">
                <a16:creationId xmlns:a16="http://schemas.microsoft.com/office/drawing/2014/main" id="{894964BA-A70A-8DC1-D8CB-C9E50076B8F0}"/>
              </a:ext>
            </a:extLst>
          </p:cNvPr>
          <p:cNvSpPr txBox="1"/>
          <p:nvPr/>
        </p:nvSpPr>
        <p:spPr>
          <a:xfrm>
            <a:off x="3567760" y="4178157"/>
            <a:ext cx="26924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3</a:t>
            </a:r>
            <a:r>
              <a:rPr lang="tr" sz="24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7</a:t>
            </a: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Depo</a:t>
            </a:r>
          </a:p>
        </p:txBody>
      </p:sp>
      <p:sp>
        <p:nvSpPr>
          <p:cNvPr id="35" name="TextBox 60">
            <a:extLst>
              <a:ext uri="{FF2B5EF4-FFF2-40B4-BE49-F238E27FC236}">
                <a16:creationId xmlns:a16="http://schemas.microsoft.com/office/drawing/2014/main" id="{6CF2BB6B-D31A-7C6A-954A-EFB4BE77882C}"/>
              </a:ext>
            </a:extLst>
          </p:cNvPr>
          <p:cNvSpPr txBox="1"/>
          <p:nvPr/>
        </p:nvSpPr>
        <p:spPr>
          <a:xfrm>
            <a:off x="3703662" y="4597893"/>
            <a:ext cx="26924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614</a:t>
            </a:r>
            <a:r>
              <a:rPr lang="tr" sz="24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.</a:t>
            </a:r>
            <a:r>
              <a:rPr lang="en-US" sz="2400" b="1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510</a:t>
            </a: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lang="tr" sz="1600" b="1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metrekare</a:t>
            </a: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</a:p>
          <a:p>
            <a:pPr algn="ctr">
              <a:defRPr/>
            </a:pPr>
            <a:r>
              <a:rPr lang="tr" sz="1600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Kapalı Depo</a:t>
            </a:r>
            <a:endParaRPr lang="tr" sz="1600" b="0" i="0" u="none" strike="noStrike" kern="1200" cap="none" spc="0" noProof="0" dirty="0">
              <a:solidFill>
                <a:srgbClr val="9CB2CA">
                  <a:lumMod val="75000"/>
                </a:srgbClr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6" name="TextBox 60">
            <a:extLst>
              <a:ext uri="{FF2B5EF4-FFF2-40B4-BE49-F238E27FC236}">
                <a16:creationId xmlns:a16="http://schemas.microsoft.com/office/drawing/2014/main" id="{F7D6E40D-C03B-BC16-2532-B60EFF831DDE}"/>
              </a:ext>
            </a:extLst>
          </p:cNvPr>
          <p:cNvSpPr txBox="1"/>
          <p:nvPr/>
        </p:nvSpPr>
        <p:spPr>
          <a:xfrm>
            <a:off x="3128247" y="5879500"/>
            <a:ext cx="12651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2400" b="1" i="0" u="none" strike="noStrike" kern="1200" cap="none" spc="0" normalizeH="0" noProof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500</a:t>
            </a:r>
            <a:r>
              <a:rPr lang="tr" sz="2400" b="1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+</a:t>
            </a:r>
            <a:endParaRPr lang="tr" sz="2400" b="1" i="0" u="none" strike="noStrike" kern="1200" cap="none" spc="0" normalizeH="0" noProof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sp>
        <p:nvSpPr>
          <p:cNvPr id="37" name="TextBox 60">
            <a:extLst>
              <a:ext uri="{FF2B5EF4-FFF2-40B4-BE49-F238E27FC236}">
                <a16:creationId xmlns:a16="http://schemas.microsoft.com/office/drawing/2014/main" id="{2B0A5778-C372-A054-FC05-8E2A3A82E4B1}"/>
              </a:ext>
            </a:extLst>
          </p:cNvPr>
          <p:cNvSpPr txBox="1"/>
          <p:nvPr/>
        </p:nvSpPr>
        <p:spPr>
          <a:xfrm>
            <a:off x="3177937" y="6214042"/>
            <a:ext cx="116923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 dirty="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Dorse</a:t>
            </a:r>
            <a:endParaRPr lang="tr-TR" dirty="0">
              <a:ea typeface="+mn-ea"/>
            </a:endParaRPr>
          </a:p>
        </p:txBody>
      </p:sp>
      <p:sp>
        <p:nvSpPr>
          <p:cNvPr id="38" name="TextBox 60">
            <a:extLst>
              <a:ext uri="{FF2B5EF4-FFF2-40B4-BE49-F238E27FC236}">
                <a16:creationId xmlns:a16="http://schemas.microsoft.com/office/drawing/2014/main" id="{73A5BF2D-5CAA-EEDF-3560-166A81CB7AC5}"/>
              </a:ext>
            </a:extLst>
          </p:cNvPr>
          <p:cNvSpPr txBox="1"/>
          <p:nvPr/>
        </p:nvSpPr>
        <p:spPr>
          <a:xfrm>
            <a:off x="4097925" y="5884872"/>
            <a:ext cx="12651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tr" sz="2400" b="1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700+</a:t>
            </a:r>
            <a:endParaRPr lang="tr-TR">
              <a:ea typeface="+mn-ea"/>
            </a:endParaRPr>
          </a:p>
        </p:txBody>
      </p:sp>
      <p:sp>
        <p:nvSpPr>
          <p:cNvPr id="39" name="TextBox 60">
            <a:extLst>
              <a:ext uri="{FF2B5EF4-FFF2-40B4-BE49-F238E27FC236}">
                <a16:creationId xmlns:a16="http://schemas.microsoft.com/office/drawing/2014/main" id="{A1F55772-7267-1B0A-ED72-2D5D6ECFAECF}"/>
              </a:ext>
            </a:extLst>
          </p:cNvPr>
          <p:cNvSpPr txBox="1"/>
          <p:nvPr/>
        </p:nvSpPr>
        <p:spPr>
          <a:xfrm>
            <a:off x="4177245" y="6214241"/>
            <a:ext cx="116923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>
                <a:solidFill>
                  <a:srgbClr val="9CB2CA">
                    <a:lumMod val="75000"/>
                  </a:srgbClr>
                </a:solidFill>
                <a:latin typeface="Lato"/>
                <a:cs typeface="Lato"/>
              </a:rPr>
              <a:t>Vagon</a:t>
            </a:r>
            <a:endParaRPr lang="tr" sz="1600" b="0" i="0" u="none" strike="noStrike" kern="1200" cap="none" spc="0" normalizeH="0" noProof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pic>
        <p:nvPicPr>
          <p:cNvPr id="40" name="Picture 63">
            <a:extLst>
              <a:ext uri="{FF2B5EF4-FFF2-40B4-BE49-F238E27FC236}">
                <a16:creationId xmlns:a16="http://schemas.microsoft.com/office/drawing/2014/main" id="{E73575DB-AAE0-91B7-E985-CCBE40FA1E3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66" y="5502385"/>
            <a:ext cx="672263" cy="340333"/>
          </a:xfrm>
          <a:prstGeom prst="rect">
            <a:avLst/>
          </a:prstGeom>
        </p:spPr>
      </p:pic>
      <p:pic>
        <p:nvPicPr>
          <p:cNvPr id="41" name="Picture 65">
            <a:extLst>
              <a:ext uri="{FF2B5EF4-FFF2-40B4-BE49-F238E27FC236}">
                <a16:creationId xmlns:a16="http://schemas.microsoft.com/office/drawing/2014/main" id="{2AB86D1E-AF4E-84B1-A6FC-DACB84ADA5A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20" y="5542318"/>
            <a:ext cx="860772" cy="305574"/>
          </a:xfrm>
          <a:prstGeom prst="rect">
            <a:avLst/>
          </a:prstGeom>
        </p:spPr>
      </p:pic>
      <p:sp>
        <p:nvSpPr>
          <p:cNvPr id="42" name="TextBox 60">
            <a:extLst>
              <a:ext uri="{FF2B5EF4-FFF2-40B4-BE49-F238E27FC236}">
                <a16:creationId xmlns:a16="http://schemas.microsoft.com/office/drawing/2014/main" id="{57567EFE-55AC-A505-B7E1-DD3A833FEA73}"/>
              </a:ext>
            </a:extLst>
          </p:cNvPr>
          <p:cNvSpPr txBox="1"/>
          <p:nvPr/>
        </p:nvSpPr>
        <p:spPr>
          <a:xfrm>
            <a:off x="5228960" y="5866936"/>
            <a:ext cx="126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2400" b="1" i="0" u="none" strike="noStrike" kern="1200" cap="none" spc="0" normalizeH="0" noProof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5</a:t>
            </a:r>
            <a:endParaRPr kumimoji="0" lang="tr-TR" sz="2400" b="1" i="0" u="none" strike="noStrike" kern="1200" cap="none" spc="0" normalizeH="0" baseline="0" noProof="0">
              <a:ln>
                <a:noFill/>
              </a:ln>
              <a:solidFill>
                <a:srgbClr val="9CB2CA">
                  <a:lumMod val="75000"/>
                </a:srgbClr>
              </a:solidFill>
              <a:effectLst/>
              <a:uLnTx/>
              <a:uFillTx/>
              <a:latin typeface="Lato"/>
              <a:ea typeface="+mn-ea"/>
              <a:cs typeface="Lato" panose="020F0502020204030203" pitchFamily="34" charset="0"/>
            </a:endParaRP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57C70764-AA92-741B-5333-BAF8FA23852B}"/>
              </a:ext>
            </a:extLst>
          </p:cNvPr>
          <p:cNvSpPr txBox="1"/>
          <p:nvPr/>
        </p:nvSpPr>
        <p:spPr>
          <a:xfrm>
            <a:off x="5076739" y="6177715"/>
            <a:ext cx="1676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" sz="1600" b="0" i="0" u="none" strike="noStrike" kern="1200" cap="none" spc="0" normalizeH="0" noProof="0" dirty="0">
                <a:ln>
                  <a:noFill/>
                </a:ln>
                <a:solidFill>
                  <a:srgbClr val="9CB2CA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Lokomotif</a:t>
            </a:r>
          </a:p>
        </p:txBody>
      </p:sp>
      <p:pic>
        <p:nvPicPr>
          <p:cNvPr id="44" name="Picture 65">
            <a:extLst>
              <a:ext uri="{FF2B5EF4-FFF2-40B4-BE49-F238E27FC236}">
                <a16:creationId xmlns:a16="http://schemas.microsoft.com/office/drawing/2014/main" id="{ACEDFFFF-5817-D0E1-3C8A-F6F70999E9D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50" y="5554693"/>
            <a:ext cx="797350" cy="28305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B6A0B-8D29-2E6B-342C-805691B1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7FF-D007-49CF-A7E7-3D6CB5E55C68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4D215729-672E-FD9D-1485-8FBEF101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411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in with a globe and cars on it&#10;&#10;Description automatically generated">
            <a:extLst>
              <a:ext uri="{FF2B5EF4-FFF2-40B4-BE49-F238E27FC236}">
                <a16:creationId xmlns:a16="http://schemas.microsoft.com/office/drawing/2014/main" id="{DE89AB6D-BC09-4CE8-95CE-D85FCB4E47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Şirketler</a:t>
            </a:r>
            <a:endParaRPr lang="en-GB" sz="3200" dirty="0"/>
          </a:p>
        </p:txBody>
      </p:sp>
      <p:pic>
        <p:nvPicPr>
          <p:cNvPr id="101" name="Resim 5">
            <a:extLst>
              <a:ext uri="{FF2B5EF4-FFF2-40B4-BE49-F238E27FC236}">
                <a16:creationId xmlns:a16="http://schemas.microsoft.com/office/drawing/2014/main" id="{F4583695-9703-08EA-032D-F612D0FA7B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5" t="-3464" r="-1" b="-2462"/>
          <a:stretch/>
        </p:blipFill>
        <p:spPr>
          <a:xfrm>
            <a:off x="5442858" y="566057"/>
            <a:ext cx="1230908" cy="1090769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0A8A6B97-DA28-5FC1-853E-E01BA16B8BD0}"/>
              </a:ext>
            </a:extLst>
          </p:cNvPr>
          <p:cNvSpPr/>
          <p:nvPr/>
        </p:nvSpPr>
        <p:spPr>
          <a:xfrm>
            <a:off x="499461" y="1704609"/>
            <a:ext cx="4489204" cy="552921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DENİZ TAŞIMACILIĞI VE ACENTELİK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F5BDEE6-7C66-DA16-B2BB-2374DC866283}"/>
              </a:ext>
            </a:extLst>
          </p:cNvPr>
          <p:cNvSpPr/>
          <p:nvPr/>
        </p:nvSpPr>
        <p:spPr>
          <a:xfrm>
            <a:off x="1876677" y="5112352"/>
            <a:ext cx="3087428" cy="245950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ORTAK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GİRİŞİMLER </a:t>
            </a:r>
            <a:r>
              <a:rPr kumimoji="0" lang="t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ve TEMSİLCİLİKLER             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3709725-E77B-DF58-BC3A-DC471B6651BB}"/>
              </a:ext>
            </a:extLst>
          </p:cNvPr>
          <p:cNvSpPr/>
          <p:nvPr/>
        </p:nvSpPr>
        <p:spPr>
          <a:xfrm>
            <a:off x="5165575" y="1702381"/>
            <a:ext cx="1508190" cy="274320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TERMİNAL VE LİMAN İŞLETMELERİ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76A6E6D-B301-4228-3007-572A6B2E4284}"/>
              </a:ext>
            </a:extLst>
          </p:cNvPr>
          <p:cNvSpPr/>
          <p:nvPr/>
        </p:nvSpPr>
        <p:spPr>
          <a:xfrm>
            <a:off x="6847639" y="1702383"/>
            <a:ext cx="1769510" cy="274320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LOJİSTİK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GRUBU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6" name="Picture 80">
            <a:extLst>
              <a:ext uri="{FF2B5EF4-FFF2-40B4-BE49-F238E27FC236}">
                <a16:creationId xmlns:a16="http://schemas.microsoft.com/office/drawing/2014/main" id="{6006EF5F-789F-7B91-924C-421178B0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5746" y="2144419"/>
            <a:ext cx="914400" cy="1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">
            <a:extLst>
              <a:ext uri="{FF2B5EF4-FFF2-40B4-BE49-F238E27FC236}">
                <a16:creationId xmlns:a16="http://schemas.microsoft.com/office/drawing/2014/main" id="{7F843ABF-2967-B04B-010D-6EDC3B356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3999" y="2844352"/>
            <a:ext cx="771326" cy="2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07" descr="Z:\04 ÇALIŞMALAR\SUNUMLAR\ARKAS SUNUM TR ENG\sunum revize haziran2013\stillarser logo-01.jpg">
            <a:extLst>
              <a:ext uri="{FF2B5EF4-FFF2-40B4-BE49-F238E27FC236}">
                <a16:creationId xmlns:a16="http://schemas.microsoft.com/office/drawing/2014/main" id="{8C7CD193-9F61-E05A-BCF5-792A5168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81" y="2073203"/>
            <a:ext cx="494958" cy="2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6A5C719-1455-2EDB-7CFC-5B5AF5E6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9650" y="3269012"/>
            <a:ext cx="772439" cy="2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3A76CBF-98C7-2DDD-1099-FF2D698F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438" y="3683990"/>
            <a:ext cx="637654" cy="28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8">
            <a:extLst>
              <a:ext uri="{FF2B5EF4-FFF2-40B4-BE49-F238E27FC236}">
                <a16:creationId xmlns:a16="http://schemas.microsoft.com/office/drawing/2014/main" id="{51E345D7-25F7-E480-871A-37B16FB5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5746" y="2483251"/>
            <a:ext cx="914400" cy="19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7">
            <a:extLst>
              <a:ext uri="{FF2B5EF4-FFF2-40B4-BE49-F238E27FC236}">
                <a16:creationId xmlns:a16="http://schemas.microsoft.com/office/drawing/2014/main" id="{A2D7FAB0-D56A-279D-0D29-C5690142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1572" y="4181417"/>
            <a:ext cx="864199" cy="24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 descr="Logo&#10;&#10;Description automatically generated">
            <a:extLst>
              <a:ext uri="{FF2B5EF4-FFF2-40B4-BE49-F238E27FC236}">
                <a16:creationId xmlns:a16="http://schemas.microsoft.com/office/drawing/2014/main" id="{503DC903-3F19-8317-77B8-5924F2C44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03" y="2454459"/>
            <a:ext cx="450822" cy="337894"/>
          </a:xfrm>
          <a:prstGeom prst="rect">
            <a:avLst/>
          </a:prstGeom>
        </p:spPr>
      </p:pic>
      <p:pic>
        <p:nvPicPr>
          <p:cNvPr id="114" name="Picture 113" descr="Logo&#10;&#10;Description automatically generated">
            <a:extLst>
              <a:ext uri="{FF2B5EF4-FFF2-40B4-BE49-F238E27FC236}">
                <a16:creationId xmlns:a16="http://schemas.microsoft.com/office/drawing/2014/main" id="{ED770519-8EAF-185E-07A8-7957682B72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44" y="3402812"/>
            <a:ext cx="689123" cy="337893"/>
          </a:xfrm>
          <a:prstGeom prst="rect">
            <a:avLst/>
          </a:prstGeom>
        </p:spPr>
      </p:pic>
      <p:pic>
        <p:nvPicPr>
          <p:cNvPr id="115" name="Picture 114" descr="Logo, company name&#10;&#10;Description automatically generated">
            <a:extLst>
              <a:ext uri="{FF2B5EF4-FFF2-40B4-BE49-F238E27FC236}">
                <a16:creationId xmlns:a16="http://schemas.microsoft.com/office/drawing/2014/main" id="{5AC72C50-05ED-41C9-AE86-CBB57AB04F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17" y="2970398"/>
            <a:ext cx="499428" cy="311408"/>
          </a:xfrm>
          <a:prstGeom prst="rect">
            <a:avLst/>
          </a:prstGeom>
        </p:spPr>
      </p:pic>
      <p:pic>
        <p:nvPicPr>
          <p:cNvPr id="116" name="Picture 39">
            <a:extLst>
              <a:ext uri="{FF2B5EF4-FFF2-40B4-BE49-F238E27FC236}">
                <a16:creationId xmlns:a16="http://schemas.microsoft.com/office/drawing/2014/main" id="{03BA02C5-EFC6-83FA-9155-11DFD8EF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4190" y="2097962"/>
            <a:ext cx="1066055" cy="30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7">
            <a:extLst>
              <a:ext uri="{FF2B5EF4-FFF2-40B4-BE49-F238E27FC236}">
                <a16:creationId xmlns:a16="http://schemas.microsoft.com/office/drawing/2014/main" id="{40B62D50-4250-41DE-6995-8A07756D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0980" y="2542788"/>
            <a:ext cx="822960" cy="34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40">
            <a:extLst>
              <a:ext uri="{FF2B5EF4-FFF2-40B4-BE49-F238E27FC236}">
                <a16:creationId xmlns:a16="http://schemas.microsoft.com/office/drawing/2014/main" id="{6EEC8920-91B1-B35F-AEBF-7EFC425D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1880" y="3089082"/>
            <a:ext cx="1183211" cy="2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6">
            <a:extLst>
              <a:ext uri="{FF2B5EF4-FFF2-40B4-BE49-F238E27FC236}">
                <a16:creationId xmlns:a16="http://schemas.microsoft.com/office/drawing/2014/main" id="{ED24A217-CEFD-7E0C-BD0F-2FEC29BC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460" y="2377891"/>
            <a:ext cx="963047" cy="2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" name="Picture 15">
            <a:extLst>
              <a:ext uri="{FF2B5EF4-FFF2-40B4-BE49-F238E27FC236}">
                <a16:creationId xmlns:a16="http://schemas.microsoft.com/office/drawing/2014/main" id="{25A3B5BC-3DFD-C299-BD14-241AFD926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03" y="3351860"/>
            <a:ext cx="854963" cy="3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4FA2D21-DADA-1CCB-237B-6C7A2F1296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31" y="3779193"/>
            <a:ext cx="669647" cy="347472"/>
          </a:xfrm>
          <a:prstGeom prst="rect">
            <a:avLst/>
          </a:prstGeom>
        </p:spPr>
      </p:pic>
      <p:pic>
        <p:nvPicPr>
          <p:cNvPr id="122" name="Picture 16">
            <a:extLst>
              <a:ext uri="{FF2B5EF4-FFF2-40B4-BE49-F238E27FC236}">
                <a16:creationId xmlns:a16="http://schemas.microsoft.com/office/drawing/2014/main" id="{B4C196AC-A5CE-09E4-98C2-A73A76025F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5060" y="2615699"/>
            <a:ext cx="1005840" cy="269451"/>
          </a:xfrm>
          <a:prstGeom prst="rect">
            <a:avLst/>
          </a:prstGeom>
        </p:spPr>
      </p:pic>
      <p:pic>
        <p:nvPicPr>
          <p:cNvPr id="123" name="Picture 175">
            <a:extLst>
              <a:ext uri="{FF2B5EF4-FFF2-40B4-BE49-F238E27FC236}">
                <a16:creationId xmlns:a16="http://schemas.microsoft.com/office/drawing/2014/main" id="{4D7F6323-8B5B-0DF8-A13B-73A2ED92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2929" y="2984609"/>
            <a:ext cx="863748" cy="33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Resim 12">
            <a:extLst>
              <a:ext uri="{FF2B5EF4-FFF2-40B4-BE49-F238E27FC236}">
                <a16:creationId xmlns:a16="http://schemas.microsoft.com/office/drawing/2014/main" id="{D6BE46F8-FD65-09DE-C020-CAE7C786A5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920" y="2153739"/>
            <a:ext cx="1391599" cy="28458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B5B434B-9AD6-25AB-0E6F-C1FAEBB824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8577" y="3542215"/>
            <a:ext cx="1097280" cy="291337"/>
          </a:xfrm>
          <a:prstGeom prst="rect">
            <a:avLst/>
          </a:prstGeom>
        </p:spPr>
      </p:pic>
      <p:pic>
        <p:nvPicPr>
          <p:cNvPr id="126" name="Picture 12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C525CAC-D874-4750-A8D7-CB0F7F9D51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8" y="2805313"/>
            <a:ext cx="1071306" cy="320581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AD9D0CD-DDD6-B00A-80E9-9B14A751FF52}"/>
              </a:ext>
            </a:extLst>
          </p:cNvPr>
          <p:cNvGrpSpPr/>
          <p:nvPr/>
        </p:nvGrpSpPr>
        <p:grpSpPr>
          <a:xfrm>
            <a:off x="1544830" y="5460003"/>
            <a:ext cx="3617394" cy="990434"/>
            <a:chOff x="1745333" y="5471354"/>
            <a:chExt cx="3293818" cy="667515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B38FF205-2BD3-79F4-CF4D-C58D2889E61B}"/>
                </a:ext>
              </a:extLst>
            </p:cNvPr>
            <p:cNvSpPr/>
            <p:nvPr/>
          </p:nvSpPr>
          <p:spPr>
            <a:xfrm>
              <a:off x="1868638" y="5669110"/>
              <a:ext cx="3153272" cy="469759"/>
            </a:xfrm>
            <a:prstGeom prst="roundRect">
              <a:avLst>
                <a:gd name="adj" fmla="val 5676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8900" dist="88900" dir="5400000" algn="t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9" name="Rectangle: Top Corners Rounded 128">
              <a:extLst>
                <a:ext uri="{FF2B5EF4-FFF2-40B4-BE49-F238E27FC236}">
                  <a16:creationId xmlns:a16="http://schemas.microsoft.com/office/drawing/2014/main" id="{EED30E14-9DF5-2731-2A80-BF0DAA43CC28}"/>
                </a:ext>
              </a:extLst>
            </p:cNvPr>
            <p:cNvSpPr/>
            <p:nvPr/>
          </p:nvSpPr>
          <p:spPr>
            <a:xfrm>
              <a:off x="1868638" y="5493627"/>
              <a:ext cx="3153272" cy="185792"/>
            </a:xfrm>
            <a:prstGeom prst="round2Same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>
              <a:outerShdw blurRad="88900" dist="88900" dir="5400000" algn="t" rotWithShape="0">
                <a:prstClr val="black">
                  <a:alpha val="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1CCF9BC-1C5E-8121-8694-25203A125588}"/>
                </a:ext>
              </a:extLst>
            </p:cNvPr>
            <p:cNvSpPr/>
            <p:nvPr/>
          </p:nvSpPr>
          <p:spPr>
            <a:xfrm>
              <a:off x="3853352" y="5883323"/>
              <a:ext cx="601560" cy="17762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F04F8D-D0E6-D422-BB79-DBA5CA822558}"/>
                </a:ext>
              </a:extLst>
            </p:cNvPr>
            <p:cNvSpPr/>
            <p:nvPr/>
          </p:nvSpPr>
          <p:spPr>
            <a:xfrm>
              <a:off x="3095471" y="5883323"/>
              <a:ext cx="747658" cy="17762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77E8279-471C-7C49-A0D9-77E65715868E}"/>
                </a:ext>
              </a:extLst>
            </p:cNvPr>
            <p:cNvSpPr/>
            <p:nvPr/>
          </p:nvSpPr>
          <p:spPr>
            <a:xfrm>
              <a:off x="2347811" y="5882689"/>
              <a:ext cx="737436" cy="17826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F99794E-93F3-72D8-C4A8-61A8C991D448}"/>
                </a:ext>
              </a:extLst>
            </p:cNvPr>
            <p:cNvSpPr/>
            <p:nvPr/>
          </p:nvSpPr>
          <p:spPr>
            <a:xfrm>
              <a:off x="1895966" y="5883323"/>
              <a:ext cx="441621" cy="17762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07FF92C-E385-A202-B19D-206C2E62CB97}"/>
                </a:ext>
              </a:extLst>
            </p:cNvPr>
            <p:cNvSpPr/>
            <p:nvPr/>
          </p:nvSpPr>
          <p:spPr>
            <a:xfrm>
              <a:off x="4465135" y="5883323"/>
              <a:ext cx="523946" cy="17762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94EF146-AC48-0D2C-3A9E-D2280537B374}"/>
                </a:ext>
              </a:extLst>
            </p:cNvPr>
            <p:cNvSpPr/>
            <p:nvPr/>
          </p:nvSpPr>
          <p:spPr>
            <a:xfrm>
              <a:off x="3853352" y="5745003"/>
              <a:ext cx="601560" cy="1277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6C06FC9-20BF-3C3D-3B94-ED1B0B6CAEE3}"/>
                </a:ext>
              </a:extLst>
            </p:cNvPr>
            <p:cNvSpPr/>
            <p:nvPr/>
          </p:nvSpPr>
          <p:spPr>
            <a:xfrm>
              <a:off x="3095471" y="5745003"/>
              <a:ext cx="747658" cy="1277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E89E415-AF67-1AE5-2B32-A97EA1AADBAD}"/>
                </a:ext>
              </a:extLst>
            </p:cNvPr>
            <p:cNvSpPr/>
            <p:nvPr/>
          </p:nvSpPr>
          <p:spPr>
            <a:xfrm>
              <a:off x="2347811" y="5745003"/>
              <a:ext cx="737436" cy="1277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D1E92D0-2966-A430-60ED-1F4564A67C6B}"/>
                </a:ext>
              </a:extLst>
            </p:cNvPr>
            <p:cNvSpPr/>
            <p:nvPr/>
          </p:nvSpPr>
          <p:spPr>
            <a:xfrm>
              <a:off x="1895966" y="5745003"/>
              <a:ext cx="441621" cy="1277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39" name="Picture 15" descr="Logo&#10;&#10;Description automatically generated">
              <a:extLst>
                <a:ext uri="{FF2B5EF4-FFF2-40B4-BE49-F238E27FC236}">
                  <a16:creationId xmlns:a16="http://schemas.microsoft.com/office/drawing/2014/main" id="{245FDD51-6A05-0DD7-69B7-33A5BF92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534" y="5554858"/>
              <a:ext cx="636153" cy="83495"/>
            </a:xfrm>
            <a:prstGeom prst="rect">
              <a:avLst/>
            </a:prstGeom>
          </p:spPr>
        </p:pic>
        <p:sp>
          <p:nvSpPr>
            <p:cNvPr id="140" name="Metin kutusu 19">
              <a:extLst>
                <a:ext uri="{FF2B5EF4-FFF2-40B4-BE49-F238E27FC236}">
                  <a16:creationId xmlns:a16="http://schemas.microsoft.com/office/drawing/2014/main" id="{F64CD20D-C3D0-F604-8475-B26652D4DB65}"/>
                </a:ext>
              </a:extLst>
            </p:cNvPr>
            <p:cNvSpPr txBox="1"/>
            <p:nvPr/>
          </p:nvSpPr>
          <p:spPr>
            <a:xfrm>
              <a:off x="2340344" y="5731255"/>
              <a:ext cx="747658" cy="1452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Türkiye,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 </a:t>
              </a: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Yunanistan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,</a:t>
              </a: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 Fas, Ukrayna</a:t>
              </a:r>
              <a:endParaRPr kumimoji="0" lang="tr-TR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1" name="Metin kutusu 19">
              <a:extLst>
                <a:ext uri="{FF2B5EF4-FFF2-40B4-BE49-F238E27FC236}">
                  <a16:creationId xmlns:a16="http://schemas.microsoft.com/office/drawing/2014/main" id="{0BA5B0F4-E568-D5D9-EC92-4D177BC50F26}"/>
                </a:ext>
              </a:extLst>
            </p:cNvPr>
            <p:cNvSpPr txBox="1"/>
            <p:nvPr/>
          </p:nvSpPr>
          <p:spPr>
            <a:xfrm>
              <a:off x="3256231" y="5748241"/>
              <a:ext cx="474142" cy="1037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Türkiye</a:t>
              </a:r>
            </a:p>
          </p:txBody>
        </p:sp>
        <p:sp>
          <p:nvSpPr>
            <p:cNvPr id="142" name="Metin kutusu 19">
              <a:extLst>
                <a:ext uri="{FF2B5EF4-FFF2-40B4-BE49-F238E27FC236}">
                  <a16:creationId xmlns:a16="http://schemas.microsoft.com/office/drawing/2014/main" id="{D472F13A-D2B6-991B-CF8B-12798B82BBF6}"/>
                </a:ext>
              </a:extLst>
            </p:cNvPr>
            <p:cNvSpPr txBox="1"/>
            <p:nvPr/>
          </p:nvSpPr>
          <p:spPr>
            <a:xfrm>
              <a:off x="3804348" y="5755579"/>
              <a:ext cx="694148" cy="1037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Türkiye, Yunanistan </a:t>
              </a:r>
              <a:endParaRPr kumimoji="0" lang="tr-TR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3" name="Metin kutusu 19">
              <a:extLst>
                <a:ext uri="{FF2B5EF4-FFF2-40B4-BE49-F238E27FC236}">
                  <a16:creationId xmlns:a16="http://schemas.microsoft.com/office/drawing/2014/main" id="{2D0DC1C9-451B-9EDA-FBEB-BB9B399B5935}"/>
                </a:ext>
              </a:extLst>
            </p:cNvPr>
            <p:cNvSpPr txBox="1"/>
            <p:nvPr/>
          </p:nvSpPr>
          <p:spPr>
            <a:xfrm>
              <a:off x="2447493" y="5925675"/>
              <a:ext cx="495748" cy="1037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Cezayir</a:t>
              </a:r>
              <a:endParaRPr kumimoji="0" lang="tr-TR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4" name="Metin kutusu 19">
              <a:extLst>
                <a:ext uri="{FF2B5EF4-FFF2-40B4-BE49-F238E27FC236}">
                  <a16:creationId xmlns:a16="http://schemas.microsoft.com/office/drawing/2014/main" id="{203125E4-94D6-3474-7367-10432C1E0F39}"/>
                </a:ext>
              </a:extLst>
            </p:cNvPr>
            <p:cNvSpPr txBox="1"/>
            <p:nvPr/>
          </p:nvSpPr>
          <p:spPr>
            <a:xfrm>
              <a:off x="2902485" y="5891507"/>
              <a:ext cx="1123829" cy="1452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Yunanistan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, </a:t>
              </a:r>
              <a:r>
                <a:rPr kumimoji="0" lang="en-US" sz="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Fas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, </a:t>
              </a:r>
              <a:r>
                <a:rPr kumimoji="0" lang="en-US" sz="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Tunus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Libya, </a:t>
              </a:r>
              <a:r>
                <a:rPr kumimoji="0" lang="en-US" sz="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Cezayir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, </a:t>
              </a:r>
              <a:r>
                <a:rPr kumimoji="0" lang="en-US" sz="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Gürcistan</a:t>
              </a:r>
              <a:endParaRPr kumimoji="0" lang="tr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5" name="Metin kutusu 19">
              <a:extLst>
                <a:ext uri="{FF2B5EF4-FFF2-40B4-BE49-F238E27FC236}">
                  <a16:creationId xmlns:a16="http://schemas.microsoft.com/office/drawing/2014/main" id="{41ADAA49-87C0-0EA8-925C-75D0544A697D}"/>
                </a:ext>
              </a:extLst>
            </p:cNvPr>
            <p:cNvSpPr txBox="1"/>
            <p:nvPr/>
          </p:nvSpPr>
          <p:spPr>
            <a:xfrm>
              <a:off x="4391924" y="5898364"/>
              <a:ext cx="647227" cy="1452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Türkiye, Romanya,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Ukrayna </a:t>
              </a:r>
              <a:endParaRPr kumimoji="0" lang="tr-TR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6" name="Metin kutusu 19">
              <a:extLst>
                <a:ext uri="{FF2B5EF4-FFF2-40B4-BE49-F238E27FC236}">
                  <a16:creationId xmlns:a16="http://schemas.microsoft.com/office/drawing/2014/main" id="{55A2E4F4-5357-6AD9-22ED-73E623039F7E}"/>
                </a:ext>
              </a:extLst>
            </p:cNvPr>
            <p:cNvSpPr txBox="1"/>
            <p:nvPr/>
          </p:nvSpPr>
          <p:spPr>
            <a:xfrm>
              <a:off x="3656398" y="5894023"/>
              <a:ext cx="1018973" cy="1452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Bulgaristan, Romanya,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Ukrayna, Rusya, Gürcistan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BBBE215-5C50-A889-34B5-B218BD05FDB5}"/>
                </a:ext>
              </a:extLst>
            </p:cNvPr>
            <p:cNvSpPr txBox="1"/>
            <p:nvPr/>
          </p:nvSpPr>
          <p:spPr>
            <a:xfrm>
              <a:off x="1797792" y="5748986"/>
              <a:ext cx="625519" cy="1037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r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ORTA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K GİRİŞİMLER</a:t>
              </a:r>
              <a:endParaRPr kumimoji="0" lang="en-GB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BBD0F0B-2E44-A1C1-CAAE-84316BCB2409}"/>
                </a:ext>
              </a:extLst>
            </p:cNvPr>
            <p:cNvSpPr txBox="1"/>
            <p:nvPr/>
          </p:nvSpPr>
          <p:spPr>
            <a:xfrm>
              <a:off x="1745333" y="5928791"/>
              <a:ext cx="693538" cy="1037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253275"/>
                  </a:solidFill>
                  <a:effectLst/>
                  <a:uLnTx/>
                  <a:uFillTx/>
                  <a:latin typeface="Lato"/>
                </a:rPr>
                <a:t>ACENTELER</a:t>
              </a:r>
              <a:endParaRPr kumimoji="0" lang="en-GB" sz="400" b="1" i="0" u="none" strike="noStrike" kern="0" cap="none" spc="0" normalizeH="0" baseline="0" noProof="0" dirty="0">
                <a:ln>
                  <a:noFill/>
                </a:ln>
                <a:solidFill>
                  <a:srgbClr val="253275"/>
                </a:solidFill>
                <a:effectLst/>
                <a:uLnTx/>
                <a:uFillTx/>
                <a:latin typeface="Lato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0BEE3B7-B5B5-531D-0936-B569C71F8EAB}"/>
                </a:ext>
              </a:extLst>
            </p:cNvPr>
            <p:cNvSpPr/>
            <p:nvPr/>
          </p:nvSpPr>
          <p:spPr>
            <a:xfrm>
              <a:off x="4465136" y="5745003"/>
              <a:ext cx="523946" cy="12772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50" name="Picture 149" descr="Logo&#10;&#10;Description automatically generated">
              <a:extLst>
                <a:ext uri="{FF2B5EF4-FFF2-40B4-BE49-F238E27FC236}">
                  <a16:creationId xmlns:a16="http://schemas.microsoft.com/office/drawing/2014/main" id="{F205AD4F-8FAA-2AF5-25F0-20C11DC4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88" y="5534929"/>
              <a:ext cx="664765" cy="102245"/>
            </a:xfrm>
            <a:prstGeom prst="rect">
              <a:avLst/>
            </a:prstGeom>
          </p:spPr>
        </p:pic>
        <p:pic>
          <p:nvPicPr>
            <p:cNvPr id="151" name="Picture 150" descr="Text&#10;&#10;Description automatically generated">
              <a:extLst>
                <a:ext uri="{FF2B5EF4-FFF2-40B4-BE49-F238E27FC236}">
                  <a16:creationId xmlns:a16="http://schemas.microsoft.com/office/drawing/2014/main" id="{AC021D59-F858-1EFE-A2AC-39E63263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562" y="5471354"/>
              <a:ext cx="578287" cy="226797"/>
            </a:xfrm>
            <a:prstGeom prst="rect">
              <a:avLst/>
            </a:prstGeom>
          </p:spPr>
        </p:pic>
        <p:pic>
          <p:nvPicPr>
            <p:cNvPr id="152" name="Picture 151" descr="Logo&#10;&#10;Description automatically generated">
              <a:extLst>
                <a:ext uri="{FF2B5EF4-FFF2-40B4-BE49-F238E27FC236}">
                  <a16:creationId xmlns:a16="http://schemas.microsoft.com/office/drawing/2014/main" id="{D31492B2-77A8-724D-9607-3F20BE5E5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540" y="5485518"/>
              <a:ext cx="539242" cy="237323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8CB5282-E270-FADC-6BB2-A28AD262352E}"/>
              </a:ext>
            </a:extLst>
          </p:cNvPr>
          <p:cNvGrpSpPr/>
          <p:nvPr/>
        </p:nvGrpSpPr>
        <p:grpSpPr>
          <a:xfrm>
            <a:off x="1789957" y="2332737"/>
            <a:ext cx="3344192" cy="2396695"/>
            <a:chOff x="1789957" y="2332737"/>
            <a:chExt cx="3344192" cy="2396695"/>
          </a:xfrm>
        </p:grpSpPr>
        <p:pic>
          <p:nvPicPr>
            <p:cNvPr id="154" name="Picture 153" descr="Logo&#10;&#10;Description automatically generated">
              <a:extLst>
                <a:ext uri="{FF2B5EF4-FFF2-40B4-BE49-F238E27FC236}">
                  <a16:creationId xmlns:a16="http://schemas.microsoft.com/office/drawing/2014/main" id="{56707DBF-E270-3011-AA39-1A446D821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706" y="2791001"/>
              <a:ext cx="669584" cy="287363"/>
            </a:xfrm>
            <a:prstGeom prst="rect">
              <a:avLst/>
            </a:prstGeom>
          </p:spPr>
        </p:pic>
        <p:pic>
          <p:nvPicPr>
            <p:cNvPr id="155" name="Picture 154" descr="Logo&#10;&#10;Description automatically generated">
              <a:extLst>
                <a:ext uri="{FF2B5EF4-FFF2-40B4-BE49-F238E27FC236}">
                  <a16:creationId xmlns:a16="http://schemas.microsoft.com/office/drawing/2014/main" id="{E92F759A-3DA4-81A7-A5F6-915F97A85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412" y="2787902"/>
              <a:ext cx="637532" cy="270618"/>
            </a:xfrm>
            <a:prstGeom prst="rect">
              <a:avLst/>
            </a:prstGeom>
          </p:spPr>
        </p:pic>
        <p:pic>
          <p:nvPicPr>
            <p:cNvPr id="156" name="Picture 155" descr="Text, logo&#10;&#10;Description automatically generated">
              <a:extLst>
                <a:ext uri="{FF2B5EF4-FFF2-40B4-BE49-F238E27FC236}">
                  <a16:creationId xmlns:a16="http://schemas.microsoft.com/office/drawing/2014/main" id="{B0562DDF-9F54-E94C-CB2F-4F43637A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950" y="2762364"/>
              <a:ext cx="675473" cy="305722"/>
            </a:xfrm>
            <a:prstGeom prst="rect">
              <a:avLst/>
            </a:prstGeom>
          </p:spPr>
        </p:pic>
        <p:pic>
          <p:nvPicPr>
            <p:cNvPr id="157" name="Picture 156" descr="Logo&#10;&#10;Description automatically generated">
              <a:extLst>
                <a:ext uri="{FF2B5EF4-FFF2-40B4-BE49-F238E27FC236}">
                  <a16:creationId xmlns:a16="http://schemas.microsoft.com/office/drawing/2014/main" id="{E50E9D4D-19AC-15C8-A35C-071A84D4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645" y="2784574"/>
              <a:ext cx="656626" cy="283512"/>
            </a:xfrm>
            <a:prstGeom prst="rect">
              <a:avLst/>
            </a:prstGeom>
          </p:spPr>
        </p:pic>
        <p:pic>
          <p:nvPicPr>
            <p:cNvPr id="158" name="Picture 157" descr="Text, logo&#10;&#10;Description automatically generated">
              <a:extLst>
                <a:ext uri="{FF2B5EF4-FFF2-40B4-BE49-F238E27FC236}">
                  <a16:creationId xmlns:a16="http://schemas.microsoft.com/office/drawing/2014/main" id="{753FA64D-6079-8949-DD01-8DBCC5098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409" y="3198957"/>
              <a:ext cx="832003" cy="328468"/>
            </a:xfrm>
            <a:prstGeom prst="rect">
              <a:avLst/>
            </a:prstGeom>
          </p:spPr>
        </p:pic>
        <p:pic>
          <p:nvPicPr>
            <p:cNvPr id="159" name="Picture 158" descr="Text, logo&#10;&#10;Description automatically generated">
              <a:extLst>
                <a:ext uri="{FF2B5EF4-FFF2-40B4-BE49-F238E27FC236}">
                  <a16:creationId xmlns:a16="http://schemas.microsoft.com/office/drawing/2014/main" id="{D4F15E5F-821C-7D6C-3550-07C35831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023" y="3196572"/>
              <a:ext cx="751675" cy="328467"/>
            </a:xfrm>
            <a:prstGeom prst="rect">
              <a:avLst/>
            </a:prstGeom>
          </p:spPr>
        </p:pic>
        <p:pic>
          <p:nvPicPr>
            <p:cNvPr id="160" name="Picture 159" descr="Logo&#10;&#10;Description automatically generated">
              <a:extLst>
                <a:ext uri="{FF2B5EF4-FFF2-40B4-BE49-F238E27FC236}">
                  <a16:creationId xmlns:a16="http://schemas.microsoft.com/office/drawing/2014/main" id="{7182C9F6-E162-BB55-3A3D-CD0C4F8A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949" y="3206776"/>
              <a:ext cx="675473" cy="305018"/>
            </a:xfrm>
            <a:prstGeom prst="rect">
              <a:avLst/>
            </a:prstGeom>
          </p:spPr>
        </p:pic>
        <p:pic>
          <p:nvPicPr>
            <p:cNvPr id="161" name="Picture 160" descr="Logo&#10;&#10;Description automatically generated">
              <a:extLst>
                <a:ext uri="{FF2B5EF4-FFF2-40B4-BE49-F238E27FC236}">
                  <a16:creationId xmlns:a16="http://schemas.microsoft.com/office/drawing/2014/main" id="{2C7A1376-1673-9D89-988C-1DF670B82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119" y="3194396"/>
              <a:ext cx="719929" cy="328468"/>
            </a:xfrm>
            <a:prstGeom prst="rect">
              <a:avLst/>
            </a:prstGeom>
          </p:spPr>
        </p:pic>
        <p:pic>
          <p:nvPicPr>
            <p:cNvPr id="162" name="Picture 161" descr="Logo&#10;&#10;Description automatically generated">
              <a:extLst>
                <a:ext uri="{FF2B5EF4-FFF2-40B4-BE49-F238E27FC236}">
                  <a16:creationId xmlns:a16="http://schemas.microsoft.com/office/drawing/2014/main" id="{6E9FCA9B-2D9F-B995-C541-9EF82EC40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957" y="3612186"/>
              <a:ext cx="778323" cy="384702"/>
            </a:xfrm>
            <a:prstGeom prst="rect">
              <a:avLst/>
            </a:prstGeom>
          </p:spPr>
        </p:pic>
        <p:pic>
          <p:nvPicPr>
            <p:cNvPr id="163" name="Picture 162" descr="Logo&#10;&#10;Description automatically generated">
              <a:extLst>
                <a:ext uri="{FF2B5EF4-FFF2-40B4-BE49-F238E27FC236}">
                  <a16:creationId xmlns:a16="http://schemas.microsoft.com/office/drawing/2014/main" id="{19DCE696-3BC1-CC39-EC5D-CD18F26D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250" y="3627407"/>
              <a:ext cx="662453" cy="328466"/>
            </a:xfrm>
            <a:prstGeom prst="rect">
              <a:avLst/>
            </a:prstGeom>
          </p:spPr>
        </p:pic>
        <p:pic>
          <p:nvPicPr>
            <p:cNvPr id="164" name="Picture 163" descr="Text, logo&#10;&#10;Description automatically generated">
              <a:extLst>
                <a:ext uri="{FF2B5EF4-FFF2-40B4-BE49-F238E27FC236}">
                  <a16:creationId xmlns:a16="http://schemas.microsoft.com/office/drawing/2014/main" id="{BBE4BB2A-312F-EBBE-CE5A-877626B3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426" y="3592740"/>
              <a:ext cx="712173" cy="363134"/>
            </a:xfrm>
            <a:prstGeom prst="rect">
              <a:avLst/>
            </a:prstGeom>
          </p:spPr>
        </p:pic>
        <p:pic>
          <p:nvPicPr>
            <p:cNvPr id="165" name="Picture 164" descr="Logo&#10;&#10;Description automatically generated">
              <a:extLst>
                <a:ext uri="{FF2B5EF4-FFF2-40B4-BE49-F238E27FC236}">
                  <a16:creationId xmlns:a16="http://schemas.microsoft.com/office/drawing/2014/main" id="{27BD5794-85EA-D588-0C9F-6611CD81B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187" y="3642938"/>
              <a:ext cx="669979" cy="318938"/>
            </a:xfrm>
            <a:prstGeom prst="rect">
              <a:avLst/>
            </a:prstGeom>
          </p:spPr>
        </p:pic>
        <p:pic>
          <p:nvPicPr>
            <p:cNvPr id="166" name="Picture 165" descr="Logo&#10;&#10;Description automatically generated">
              <a:extLst>
                <a:ext uri="{FF2B5EF4-FFF2-40B4-BE49-F238E27FC236}">
                  <a16:creationId xmlns:a16="http://schemas.microsoft.com/office/drawing/2014/main" id="{59D41B8F-45A9-FC4B-2D81-B999AE88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900" y="2345064"/>
              <a:ext cx="675921" cy="321767"/>
            </a:xfrm>
            <a:prstGeom prst="rect">
              <a:avLst/>
            </a:prstGeom>
          </p:spPr>
        </p:pic>
        <p:pic>
          <p:nvPicPr>
            <p:cNvPr id="167" name="Picture 166" descr="Logo&#10;&#10;Description automatically generated">
              <a:extLst>
                <a:ext uri="{FF2B5EF4-FFF2-40B4-BE49-F238E27FC236}">
                  <a16:creationId xmlns:a16="http://schemas.microsoft.com/office/drawing/2014/main" id="{2C294698-5F3E-1C77-8CA1-0267D8AE4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811" y="2341200"/>
              <a:ext cx="712173" cy="331976"/>
            </a:xfrm>
            <a:prstGeom prst="rect">
              <a:avLst/>
            </a:prstGeom>
          </p:spPr>
        </p:pic>
        <p:pic>
          <p:nvPicPr>
            <p:cNvPr id="168" name="Picture 167" descr="Logo&#10;&#10;Description automatically generated">
              <a:extLst>
                <a:ext uri="{FF2B5EF4-FFF2-40B4-BE49-F238E27FC236}">
                  <a16:creationId xmlns:a16="http://schemas.microsoft.com/office/drawing/2014/main" id="{93200BE1-ED8E-C06A-5CBD-4423D02D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584" y="2332737"/>
              <a:ext cx="692187" cy="346094"/>
            </a:xfrm>
            <a:prstGeom prst="rect">
              <a:avLst/>
            </a:prstGeom>
          </p:spPr>
        </p:pic>
        <p:pic>
          <p:nvPicPr>
            <p:cNvPr id="169" name="Picture 168" descr="Text, logo&#10;&#10;Description automatically generated">
              <a:extLst>
                <a:ext uri="{FF2B5EF4-FFF2-40B4-BE49-F238E27FC236}">
                  <a16:creationId xmlns:a16="http://schemas.microsoft.com/office/drawing/2014/main" id="{0F119C2B-2CB5-1E59-2075-094BFCA0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342" y="4052066"/>
              <a:ext cx="713501" cy="340771"/>
            </a:xfrm>
            <a:prstGeom prst="rect">
              <a:avLst/>
            </a:prstGeom>
          </p:spPr>
        </p:pic>
        <p:pic>
          <p:nvPicPr>
            <p:cNvPr id="170" name="Picture 169" descr="Logo&#10;&#10;Description automatically generated">
              <a:extLst>
                <a:ext uri="{FF2B5EF4-FFF2-40B4-BE49-F238E27FC236}">
                  <a16:creationId xmlns:a16="http://schemas.microsoft.com/office/drawing/2014/main" id="{7AC82484-F13C-C79B-88DB-C710C600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115" y="4066173"/>
              <a:ext cx="694367" cy="309933"/>
            </a:xfrm>
            <a:prstGeom prst="rect">
              <a:avLst/>
            </a:prstGeom>
          </p:spPr>
        </p:pic>
        <p:pic>
          <p:nvPicPr>
            <p:cNvPr id="171" name="Picture 170" descr="Text, logo&#10;&#10;Description automatically generated">
              <a:extLst>
                <a:ext uri="{FF2B5EF4-FFF2-40B4-BE49-F238E27FC236}">
                  <a16:creationId xmlns:a16="http://schemas.microsoft.com/office/drawing/2014/main" id="{3D0D7AD7-DFE2-896C-6688-10224685E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72" y="4076467"/>
              <a:ext cx="640479" cy="289550"/>
            </a:xfrm>
            <a:prstGeom prst="rect">
              <a:avLst/>
            </a:prstGeom>
          </p:spPr>
        </p:pic>
        <p:pic>
          <p:nvPicPr>
            <p:cNvPr id="172" name="Picture 171" descr="Text&#10;&#10;Description automatically generated">
              <a:extLst>
                <a:ext uri="{FF2B5EF4-FFF2-40B4-BE49-F238E27FC236}">
                  <a16:creationId xmlns:a16="http://schemas.microsoft.com/office/drawing/2014/main" id="{1F68DB81-8EA5-7B25-FFE1-FCC8EFBC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684" y="4039087"/>
              <a:ext cx="770632" cy="336349"/>
            </a:xfrm>
            <a:prstGeom prst="rect">
              <a:avLst/>
            </a:prstGeom>
          </p:spPr>
        </p:pic>
        <p:pic>
          <p:nvPicPr>
            <p:cNvPr id="173" name="Picture 172" descr="Logo&#10;&#10;Description automatically generated">
              <a:extLst>
                <a:ext uri="{FF2B5EF4-FFF2-40B4-BE49-F238E27FC236}">
                  <a16:creationId xmlns:a16="http://schemas.microsoft.com/office/drawing/2014/main" id="{85E7588A-AF3F-7D5E-8E62-6D73655D4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024" y="4435842"/>
              <a:ext cx="753599" cy="293590"/>
            </a:xfrm>
            <a:prstGeom prst="rect">
              <a:avLst/>
            </a:prstGeom>
          </p:spPr>
        </p:pic>
        <p:pic>
          <p:nvPicPr>
            <p:cNvPr id="174" name="Picture 173" descr="Logo&#10;&#10;Description automatically generated">
              <a:extLst>
                <a:ext uri="{FF2B5EF4-FFF2-40B4-BE49-F238E27FC236}">
                  <a16:creationId xmlns:a16="http://schemas.microsoft.com/office/drawing/2014/main" id="{95A6D702-F592-BA60-C115-A3A7DC85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09" y="4467736"/>
              <a:ext cx="817211" cy="242184"/>
            </a:xfrm>
            <a:prstGeom prst="rect">
              <a:avLst/>
            </a:prstGeom>
          </p:spPr>
        </p:pic>
        <p:pic>
          <p:nvPicPr>
            <p:cNvPr id="175" name="Picture 174" descr="Logo&#10;&#10;Description automatically generated">
              <a:extLst>
                <a:ext uri="{FF2B5EF4-FFF2-40B4-BE49-F238E27FC236}">
                  <a16:creationId xmlns:a16="http://schemas.microsoft.com/office/drawing/2014/main" id="{E43E6DAD-A3B6-7184-8BB2-9A8BE3B6D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42" y="4515614"/>
              <a:ext cx="836541" cy="187786"/>
            </a:xfrm>
            <a:prstGeom prst="rect">
              <a:avLst/>
            </a:prstGeom>
          </p:spPr>
        </p:pic>
        <p:pic>
          <p:nvPicPr>
            <p:cNvPr id="176" name="Picture 175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47AF740A-1240-FE1B-B4B1-0C9C94F19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938" y="4522667"/>
              <a:ext cx="817211" cy="165571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5541A267-5104-B186-3C5F-3D6E0EFEC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453" y="2405315"/>
              <a:ext cx="594360" cy="214836"/>
            </a:xfrm>
            <a:prstGeom prst="rect">
              <a:avLst/>
            </a:prstGeom>
          </p:spPr>
        </p:pic>
      </p:grpSp>
      <p:pic>
        <p:nvPicPr>
          <p:cNvPr id="178" name="Picture 177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48347DB6-7C3C-C60A-D677-77727750CB24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01" y="4817314"/>
            <a:ext cx="781126" cy="131537"/>
          </a:xfrm>
          <a:prstGeom prst="rect">
            <a:avLst/>
          </a:prstGeom>
        </p:spPr>
      </p:pic>
      <p:pic>
        <p:nvPicPr>
          <p:cNvPr id="179" name="Picture 178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FE399E43-84AD-D0C2-B1B8-467909CE206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00" y="4819401"/>
            <a:ext cx="762784" cy="126733"/>
          </a:xfrm>
          <a:prstGeom prst="rect">
            <a:avLst/>
          </a:prstGeom>
        </p:spPr>
      </p:pic>
      <p:pic>
        <p:nvPicPr>
          <p:cNvPr id="180" name="Picture 17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8A5FA7A8-1FEB-45E4-BDF6-7957BD6CE8E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59" y="4738776"/>
            <a:ext cx="659731" cy="260960"/>
          </a:xfrm>
          <a:prstGeom prst="rect">
            <a:avLst/>
          </a:prstGeom>
        </p:spPr>
      </p:pic>
      <p:pic>
        <p:nvPicPr>
          <p:cNvPr id="181" name="Picture 172">
            <a:extLst>
              <a:ext uri="{FF2B5EF4-FFF2-40B4-BE49-F238E27FC236}">
                <a16:creationId xmlns:a16="http://schemas.microsoft.com/office/drawing/2014/main" id="{54D2EDE7-8937-6652-F30F-D5A1660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9848" y="3482422"/>
            <a:ext cx="953708" cy="27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172">
            <a:extLst>
              <a:ext uri="{FF2B5EF4-FFF2-40B4-BE49-F238E27FC236}">
                <a16:creationId xmlns:a16="http://schemas.microsoft.com/office/drawing/2014/main" id="{78E34DB0-623A-99D0-0D93-7A1CFAF6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5060" y="3928970"/>
            <a:ext cx="1097280" cy="2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22770264-850A-69D3-E27D-9B910D866150}"/>
              </a:ext>
            </a:extLst>
          </p:cNvPr>
          <p:cNvSpPr/>
          <p:nvPr/>
        </p:nvSpPr>
        <p:spPr>
          <a:xfrm>
            <a:off x="8791023" y="1704609"/>
            <a:ext cx="3212539" cy="274320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DİĞER FAALİYETLER 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84" name="Picture 2">
            <a:extLst>
              <a:ext uri="{FF2B5EF4-FFF2-40B4-BE49-F238E27FC236}">
                <a16:creationId xmlns:a16="http://schemas.microsoft.com/office/drawing/2014/main" id="{DFF98FBC-3641-4F0C-5F9E-79A9FC64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6174" y="2070818"/>
            <a:ext cx="1371600" cy="26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7AEE4621-5C42-5FDD-35BE-F988931D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4004" y="3301289"/>
            <a:ext cx="814618" cy="24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9085CBCE-0D8C-16C1-637B-A90A4F503D0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5" t="-2167" r="33265"/>
          <a:stretch/>
        </p:blipFill>
        <p:spPr>
          <a:xfrm>
            <a:off x="10502897" y="3623948"/>
            <a:ext cx="350644" cy="204243"/>
          </a:xfrm>
          <a:prstGeom prst="rect">
            <a:avLst/>
          </a:prstGeom>
        </p:spPr>
      </p:pic>
      <p:pic>
        <p:nvPicPr>
          <p:cNvPr id="187" name="Picture 186" descr="A blue logo with a circle and a circle with a boat in the middle&#10;&#10;Description automatically generated">
            <a:extLst>
              <a:ext uri="{FF2B5EF4-FFF2-40B4-BE49-F238E27FC236}">
                <a16:creationId xmlns:a16="http://schemas.microsoft.com/office/drawing/2014/main" id="{41E4089A-7326-C3C5-1821-E5991684A0D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59" y="4578390"/>
            <a:ext cx="568405" cy="457200"/>
          </a:xfrm>
          <a:prstGeom prst="rect">
            <a:avLst/>
          </a:prstGeom>
        </p:spPr>
      </p:pic>
      <p:pic>
        <p:nvPicPr>
          <p:cNvPr id="188" name="Picture 187" descr="A green and white logo&#10;&#10;Description automatically generated">
            <a:extLst>
              <a:ext uri="{FF2B5EF4-FFF2-40B4-BE49-F238E27FC236}">
                <a16:creationId xmlns:a16="http://schemas.microsoft.com/office/drawing/2014/main" id="{C4274630-41FC-D0FC-EB45-87C88AA2AE4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75" y="4261484"/>
            <a:ext cx="365760" cy="427025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E44170A-6731-FB95-8F6A-BC2F68990A97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84" y="4039308"/>
            <a:ext cx="1005840" cy="273146"/>
          </a:xfrm>
          <a:prstGeom prst="rect">
            <a:avLst/>
          </a:prstGeom>
        </p:spPr>
      </p:pic>
      <p:pic>
        <p:nvPicPr>
          <p:cNvPr id="190" name="Picture 189" descr="A group of logos of various brands&#10;&#10;Description automatically generated">
            <a:extLst>
              <a:ext uri="{FF2B5EF4-FFF2-40B4-BE49-F238E27FC236}">
                <a16:creationId xmlns:a16="http://schemas.microsoft.com/office/drawing/2014/main" id="{D6EAF52B-9374-61DA-9C30-D88F209F4CF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53" y="2453973"/>
            <a:ext cx="1463040" cy="658630"/>
          </a:xfrm>
          <a:prstGeom prst="rect">
            <a:avLst/>
          </a:prstGeom>
        </p:spPr>
      </p:pic>
      <p:pic>
        <p:nvPicPr>
          <p:cNvPr id="191" name="Picture 172">
            <a:extLst>
              <a:ext uri="{FF2B5EF4-FFF2-40B4-BE49-F238E27FC236}">
                <a16:creationId xmlns:a16="http://schemas.microsoft.com/office/drawing/2014/main" id="{F6B8BD38-DECD-3156-1F89-AB23BE4F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2622" y="4345321"/>
            <a:ext cx="908160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72" descr="29_Schenker_Arkas">
            <a:extLst>
              <a:ext uri="{FF2B5EF4-FFF2-40B4-BE49-F238E27FC236}">
                <a16:creationId xmlns:a16="http://schemas.microsoft.com/office/drawing/2014/main" id="{B97EB5C3-C600-9E12-90E3-9A46DD12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0" y="5106545"/>
            <a:ext cx="1280160" cy="1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 descr="A logo with blue text&#10;&#10;Description automatically generated">
            <a:extLst>
              <a:ext uri="{FF2B5EF4-FFF2-40B4-BE49-F238E27FC236}">
                <a16:creationId xmlns:a16="http://schemas.microsoft.com/office/drawing/2014/main" id="{ABA30FDB-DDF2-036B-09CD-349F927522EC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80" y="4670210"/>
            <a:ext cx="960120" cy="333223"/>
          </a:xfrm>
          <a:prstGeom prst="rect">
            <a:avLst/>
          </a:prstGeom>
        </p:spPr>
      </p:pic>
      <p:sp>
        <p:nvSpPr>
          <p:cNvPr id="194" name="Oval 193">
            <a:extLst>
              <a:ext uri="{FF2B5EF4-FFF2-40B4-BE49-F238E27FC236}">
                <a16:creationId xmlns:a16="http://schemas.microsoft.com/office/drawing/2014/main" id="{309BFEC6-BF73-B4EF-0521-68C27789AA79}"/>
              </a:ext>
            </a:extLst>
          </p:cNvPr>
          <p:cNvSpPr/>
          <p:nvPr/>
        </p:nvSpPr>
        <p:spPr>
          <a:xfrm>
            <a:off x="8594746" y="1986997"/>
            <a:ext cx="1233177" cy="450901"/>
          </a:xfrm>
          <a:prstGeom prst="ellipse">
            <a:avLst/>
          </a:prstGeom>
          <a:noFill/>
          <a:ln w="57150">
            <a:solidFill>
              <a:srgbClr val="598B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9ED9C-9258-150E-10E0-C0EA86D7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EAA1-6AA5-4CD7-B52C-ADE15CA4F599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12AE5-E0F7-6E87-4957-D065CFAC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95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Kurumsal Sosyal Sorumluluk</a:t>
            </a:r>
            <a:endParaRPr lang="en-GB" sz="3200" dirty="0"/>
          </a:p>
        </p:txBody>
      </p:sp>
      <p:pic>
        <p:nvPicPr>
          <p:cNvPr id="121" name="Picture 4">
            <a:extLst>
              <a:ext uri="{FF2B5EF4-FFF2-40B4-BE49-F238E27FC236}">
                <a16:creationId xmlns:a16="http://schemas.microsoft.com/office/drawing/2014/main" id="{EEDC1EAF-EF13-CA2B-AB10-D5397285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0" y="3014356"/>
            <a:ext cx="1422876" cy="3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2">
            <a:extLst>
              <a:ext uri="{FF2B5EF4-FFF2-40B4-BE49-F238E27FC236}">
                <a16:creationId xmlns:a16="http://schemas.microsoft.com/office/drawing/2014/main" id="{6BF94257-C937-ABF0-BB51-57CC0D250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642" y="3661062"/>
            <a:ext cx="656389" cy="69586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4EE27C7-B7C7-90E0-EEB8-3A8F9D6B9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1247" y="5677705"/>
            <a:ext cx="1188720" cy="568209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449C0ED-720E-8AB4-E9B5-33FBB5C18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114" y="2266808"/>
            <a:ext cx="1371600" cy="457428"/>
          </a:xfrm>
          <a:prstGeom prst="rect">
            <a:avLst/>
          </a:prstGeom>
        </p:spPr>
      </p:pic>
      <p:pic>
        <p:nvPicPr>
          <p:cNvPr id="125" name="Picture 124" descr="Logo, company name&#10;&#10;Description automatically generated">
            <a:extLst>
              <a:ext uri="{FF2B5EF4-FFF2-40B4-BE49-F238E27FC236}">
                <a16:creationId xmlns:a16="http://schemas.microsoft.com/office/drawing/2014/main" id="{15019A1D-9901-4774-A4F6-30F200688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75" y="2864095"/>
            <a:ext cx="822960" cy="767335"/>
          </a:xfrm>
          <a:prstGeom prst="rect">
            <a:avLst/>
          </a:prstGeom>
        </p:spPr>
      </p:pic>
      <p:pic>
        <p:nvPicPr>
          <p:cNvPr id="126" name="Picture 125" descr="A picture containing logo&#10;&#10;Description automatically generated">
            <a:extLst>
              <a:ext uri="{FF2B5EF4-FFF2-40B4-BE49-F238E27FC236}">
                <a16:creationId xmlns:a16="http://schemas.microsoft.com/office/drawing/2014/main" id="{24352C42-2A7F-DF34-86AF-EA69DB0CD1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38" y="1788099"/>
            <a:ext cx="1679759" cy="1443322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61864CC-30E3-E169-CD8C-3E8777521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74" y="4041305"/>
            <a:ext cx="1097280" cy="1008564"/>
          </a:xfrm>
          <a:prstGeom prst="rect">
            <a:avLst/>
          </a:prstGeom>
        </p:spPr>
      </p:pic>
      <p:pic>
        <p:nvPicPr>
          <p:cNvPr id="128" name="Picture 127" descr="A picture containing text&#10;&#10;Description automatically generated">
            <a:extLst>
              <a:ext uri="{FF2B5EF4-FFF2-40B4-BE49-F238E27FC236}">
                <a16:creationId xmlns:a16="http://schemas.microsoft.com/office/drawing/2014/main" id="{517B02BB-8389-2B0B-9AB2-3CBC5C080C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7" y="4495716"/>
            <a:ext cx="1549182" cy="95775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EA7DCE3D-6397-CD01-1D36-8780A1F4FEFD}"/>
              </a:ext>
            </a:extLst>
          </p:cNvPr>
          <p:cNvSpPr/>
          <p:nvPr/>
        </p:nvSpPr>
        <p:spPr>
          <a:xfrm>
            <a:off x="683812" y="1421390"/>
            <a:ext cx="2116050" cy="526973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SANAT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30" name="Picture 3">
            <a:extLst>
              <a:ext uri="{FF2B5EF4-FFF2-40B4-BE49-F238E27FC236}">
                <a16:creationId xmlns:a16="http://schemas.microsoft.com/office/drawing/2014/main" id="{7F652AF0-030E-DDAE-B51A-EE77568D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812" y="2301553"/>
            <a:ext cx="2103120" cy="3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14AAF1C5-BB6C-FC77-5D66-8FBEBF4A5D1B}"/>
              </a:ext>
            </a:extLst>
          </p:cNvPr>
          <p:cNvSpPr/>
          <p:nvPr/>
        </p:nvSpPr>
        <p:spPr>
          <a:xfrm>
            <a:off x="3421495" y="1421389"/>
            <a:ext cx="2116050" cy="526973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EĞİTİM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1FA7E3B-BC34-0C7A-A2C4-46D5A118A8DC}"/>
              </a:ext>
            </a:extLst>
          </p:cNvPr>
          <p:cNvSpPr/>
          <p:nvPr/>
        </p:nvSpPr>
        <p:spPr>
          <a:xfrm>
            <a:off x="8887151" y="1421389"/>
            <a:ext cx="2499526" cy="526973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SÜRDÜRÜLEBİLİRLİK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4CF904C-6CEC-0D4B-7F81-AE19C5546775}"/>
              </a:ext>
            </a:extLst>
          </p:cNvPr>
          <p:cNvSpPr/>
          <p:nvPr/>
        </p:nvSpPr>
        <p:spPr>
          <a:xfrm>
            <a:off x="6160732" y="1421389"/>
            <a:ext cx="2116050" cy="526973"/>
          </a:xfrm>
          <a:prstGeom prst="rect">
            <a:avLst/>
          </a:prstGeom>
          <a:solidFill>
            <a:srgbClr val="2532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SPOR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45A921F3-F9DA-F713-801C-26AFA384A7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8407" y="4725243"/>
            <a:ext cx="914400" cy="707135"/>
          </a:xfrm>
          <a:prstGeom prst="rect">
            <a:avLst/>
          </a:prstGeom>
        </p:spPr>
      </p:pic>
      <p:pic>
        <p:nvPicPr>
          <p:cNvPr id="135" name="Picture 2">
            <a:extLst>
              <a:ext uri="{FF2B5EF4-FFF2-40B4-BE49-F238E27FC236}">
                <a16:creationId xmlns:a16="http://schemas.microsoft.com/office/drawing/2014/main" id="{6F7C440D-2168-F356-4841-A784E798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4140" y="2228566"/>
            <a:ext cx="1645920" cy="5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35" descr="Logo, company name&#10;&#10;Description automatically generated">
            <a:extLst>
              <a:ext uri="{FF2B5EF4-FFF2-40B4-BE49-F238E27FC236}">
                <a16:creationId xmlns:a16="http://schemas.microsoft.com/office/drawing/2014/main" id="{BB158EC7-C1C1-EFDE-7467-156BC2515B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98" y="4226216"/>
            <a:ext cx="914400" cy="852594"/>
          </a:xfrm>
          <a:prstGeom prst="rect">
            <a:avLst/>
          </a:prstGeom>
        </p:spPr>
      </p:pic>
      <p:pic>
        <p:nvPicPr>
          <p:cNvPr id="137" name="Picture 136" descr="Logo&#10;&#10;Description automatically generated">
            <a:extLst>
              <a:ext uri="{FF2B5EF4-FFF2-40B4-BE49-F238E27FC236}">
                <a16:creationId xmlns:a16="http://schemas.microsoft.com/office/drawing/2014/main" id="{6107661E-1CF3-7EEF-93F3-E98343A0F9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17" y="3060506"/>
            <a:ext cx="914400" cy="84795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1D71C97-E681-4EC9-EBD1-A1137A5F5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1939" y="3774019"/>
            <a:ext cx="767335" cy="767335"/>
          </a:xfrm>
          <a:prstGeom prst="rect">
            <a:avLst/>
          </a:prstGeom>
        </p:spPr>
      </p:pic>
      <p:pic>
        <p:nvPicPr>
          <p:cNvPr id="139" name="Graphic 16">
            <a:extLst>
              <a:ext uri="{FF2B5EF4-FFF2-40B4-BE49-F238E27FC236}">
                <a16:creationId xmlns:a16="http://schemas.microsoft.com/office/drawing/2014/main" id="{9BE3D567-8805-178E-AFA8-877A677DA1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7395" y="3160973"/>
            <a:ext cx="1319037" cy="470457"/>
          </a:xfrm>
          <a:prstGeom prst="rect">
            <a:avLst/>
          </a:prstGeom>
        </p:spPr>
      </p:pic>
      <p:pic>
        <p:nvPicPr>
          <p:cNvPr id="140" name="Picture 2">
            <a:extLst>
              <a:ext uri="{FF2B5EF4-FFF2-40B4-BE49-F238E27FC236}">
                <a16:creationId xmlns:a16="http://schemas.microsoft.com/office/drawing/2014/main" id="{23A76D8D-D274-DC95-8BBD-F762EEDA4F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159" y="5685465"/>
            <a:ext cx="656389" cy="68034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96721-5143-FB51-D01A-09C328DB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4313-9143-4DB8-B9BF-3D05B49EFDB5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11B31-3759-7CF8-4AE4-B4C1F951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441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6D5CDE7-1B4A-E57C-6892-FE84839B8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 b="1441"/>
          <a:stretch/>
        </p:blipFill>
        <p:spPr>
          <a:xfrm>
            <a:off x="7360693" y="1"/>
            <a:ext cx="483130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Arkas Bunker Hakkında</a:t>
            </a:r>
            <a:endParaRPr lang="en-GB" sz="3200" dirty="0"/>
          </a:p>
        </p:txBody>
      </p:sp>
      <p:sp>
        <p:nvSpPr>
          <p:cNvPr id="2" name="Metin kutusu 15">
            <a:extLst>
              <a:ext uri="{FF2B5EF4-FFF2-40B4-BE49-F238E27FC236}">
                <a16:creationId xmlns:a16="http://schemas.microsoft.com/office/drawing/2014/main" id="{DE1580F9-5383-3C04-79CE-D1062475BB4E}"/>
              </a:ext>
            </a:extLst>
          </p:cNvPr>
          <p:cNvSpPr txBox="1"/>
          <p:nvPr/>
        </p:nvSpPr>
        <p:spPr>
          <a:xfrm>
            <a:off x="174625" y="989220"/>
            <a:ext cx="67024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Deneyim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Operasyonel</a:t>
            </a:r>
            <a:r>
              <a:rPr lang="en-US" sz="2000" b="1" dirty="0"/>
              <a:t> </a:t>
            </a:r>
            <a:r>
              <a:rPr lang="en-US" sz="2000" b="1" dirty="0" err="1"/>
              <a:t>Güç</a:t>
            </a:r>
            <a:r>
              <a:rPr lang="en-US" sz="2000" b="1" dirty="0"/>
              <a:t> (2006’dan </a:t>
            </a:r>
            <a:r>
              <a:rPr lang="en-US" sz="2000" b="1" dirty="0" err="1"/>
              <a:t>Bugüne</a:t>
            </a:r>
            <a:r>
              <a:rPr lang="en-US" sz="2000" b="1" dirty="0"/>
              <a:t>)</a:t>
            </a:r>
            <a:endParaRPr lang="tr-TR" sz="2000" b="1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Arkas </a:t>
            </a:r>
            <a:r>
              <a:rPr lang="en-US" sz="2000" dirty="0" err="1"/>
              <a:t>güvencesiyle</a:t>
            </a:r>
            <a:r>
              <a:rPr lang="en-US" sz="2000" dirty="0"/>
              <a:t> </a:t>
            </a:r>
            <a:r>
              <a:rPr lang="en-US" sz="2000" dirty="0" err="1"/>
              <a:t>hızlı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güvenilir</a:t>
            </a:r>
            <a:r>
              <a:rPr lang="en-US" sz="2000" dirty="0"/>
              <a:t> </a:t>
            </a:r>
            <a:r>
              <a:rPr lang="en-US" sz="2000" dirty="0" err="1"/>
              <a:t>deniz</a:t>
            </a:r>
            <a:r>
              <a:rPr lang="en-US" sz="2000" dirty="0"/>
              <a:t> </a:t>
            </a:r>
            <a:r>
              <a:rPr lang="en-US" sz="2000" dirty="0" err="1"/>
              <a:t>yakıtı</a:t>
            </a:r>
            <a:r>
              <a:rPr lang="en-US" sz="2000" dirty="0"/>
              <a:t> </a:t>
            </a:r>
            <a:r>
              <a:rPr lang="en-US" sz="2000" dirty="0" err="1"/>
              <a:t>ikmali</a:t>
            </a:r>
            <a:r>
              <a:rPr lang="en-US" sz="2000" dirty="0"/>
              <a:t>.</a:t>
            </a:r>
            <a:endParaRPr lang="tr-TR" sz="2000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Tamamı</a:t>
            </a:r>
            <a:r>
              <a:rPr lang="en-US" sz="2000" dirty="0"/>
              <a:t> </a:t>
            </a:r>
            <a:r>
              <a:rPr lang="tr-TR" sz="2000" dirty="0"/>
              <a:t>kendine ait </a:t>
            </a:r>
            <a:r>
              <a:rPr lang="en-US" sz="2000" dirty="0" err="1"/>
              <a:t>uluslararası</a:t>
            </a:r>
            <a:r>
              <a:rPr lang="en-US" sz="2000" dirty="0"/>
              <a:t> </a:t>
            </a:r>
            <a:r>
              <a:rPr lang="en-US" sz="2000" dirty="0" err="1"/>
              <a:t>standartlarda</a:t>
            </a:r>
            <a:r>
              <a:rPr lang="en-US" sz="2000" dirty="0"/>
              <a:t> 6</a:t>
            </a:r>
            <a:r>
              <a:rPr lang="tr-TR" sz="2000" dirty="0"/>
              <a:t> adet</a:t>
            </a:r>
            <a:r>
              <a:rPr lang="en-US" sz="2000" dirty="0"/>
              <a:t> </a:t>
            </a:r>
            <a:r>
              <a:rPr lang="en-US" sz="2000" dirty="0" err="1"/>
              <a:t>çift</a:t>
            </a:r>
            <a:r>
              <a:rPr lang="en-US" sz="2000" dirty="0"/>
              <a:t> </a:t>
            </a:r>
            <a:r>
              <a:rPr lang="en-US" sz="2000" dirty="0" err="1"/>
              <a:t>cidarlı</a:t>
            </a:r>
            <a:r>
              <a:rPr lang="en-US" sz="2000" dirty="0"/>
              <a:t> tanker </a:t>
            </a:r>
            <a:r>
              <a:rPr lang="en-US" sz="2000" dirty="0" err="1"/>
              <a:t>filosu</a:t>
            </a:r>
            <a:r>
              <a:rPr lang="en-US" sz="2000" dirty="0"/>
              <a:t>.</a:t>
            </a:r>
            <a:endParaRPr lang="tr-TR" sz="2000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Bugüne</a:t>
            </a:r>
            <a:r>
              <a:rPr lang="en-US" sz="2000" dirty="0"/>
              <a:t> </a:t>
            </a:r>
            <a:r>
              <a:rPr lang="en-US" sz="2000" dirty="0" err="1"/>
              <a:t>kadar</a:t>
            </a:r>
            <a:r>
              <a:rPr lang="en-US" sz="2000" dirty="0"/>
              <a:t> 25.000’den </a:t>
            </a:r>
            <a:r>
              <a:rPr lang="en-US" sz="2000" dirty="0" err="1"/>
              <a:t>fazla</a:t>
            </a:r>
            <a:r>
              <a:rPr lang="en-US" sz="2000" dirty="0"/>
              <a:t> </a:t>
            </a:r>
            <a:r>
              <a:rPr lang="en-US" sz="2000" dirty="0" err="1"/>
              <a:t>başarılı</a:t>
            </a:r>
            <a:r>
              <a:rPr lang="en-US" sz="2000" dirty="0"/>
              <a:t> </a:t>
            </a:r>
            <a:r>
              <a:rPr lang="en-US" sz="2000" dirty="0" err="1"/>
              <a:t>ikmal</a:t>
            </a:r>
            <a:r>
              <a:rPr lang="en-US" sz="2000" dirty="0"/>
              <a:t> </a:t>
            </a:r>
            <a:r>
              <a:rPr lang="en-US" sz="2000" dirty="0" err="1"/>
              <a:t>operasyonu</a:t>
            </a:r>
            <a:r>
              <a:rPr lang="en-US" sz="2000" dirty="0"/>
              <a:t>.</a:t>
            </a:r>
            <a:endParaRPr lang="tr-TR" sz="2000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Uluslararası</a:t>
            </a:r>
            <a:r>
              <a:rPr lang="en-US" sz="2000" dirty="0"/>
              <a:t> Bunker </a:t>
            </a:r>
            <a:r>
              <a:rPr lang="en-US" sz="2000" dirty="0" err="1"/>
              <a:t>Endüstrisi</a:t>
            </a:r>
            <a:r>
              <a:rPr lang="en-US" sz="2000" dirty="0"/>
              <a:t> </a:t>
            </a:r>
            <a:r>
              <a:rPr lang="en-US" sz="2000" dirty="0" err="1"/>
              <a:t>Birliği</a:t>
            </a:r>
            <a:r>
              <a:rPr lang="en-US" sz="2000" dirty="0"/>
              <a:t> (IBIA) </a:t>
            </a:r>
            <a:r>
              <a:rPr lang="en-US" sz="2000" dirty="0" err="1"/>
              <a:t>üyesi</a:t>
            </a:r>
            <a:r>
              <a:rPr lang="en-US" sz="2000" dirty="0"/>
              <a:t>.</a:t>
            </a:r>
          </a:p>
          <a:p>
            <a:pPr lvl="2" algn="just"/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/>
              <a:t>Biyoyakıt Yolcuğumuzdaki İlklerimiz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Türkiye </a:t>
            </a:r>
            <a:r>
              <a:rPr lang="en-US" sz="2000" dirty="0" err="1"/>
              <a:t>deniz</a:t>
            </a:r>
            <a:r>
              <a:rPr lang="en-US" sz="2000" dirty="0"/>
              <a:t> </a:t>
            </a:r>
            <a:r>
              <a:rPr lang="en-US" sz="2000" dirty="0" err="1"/>
              <a:t>yakıtları</a:t>
            </a:r>
            <a:r>
              <a:rPr lang="en-US" sz="2000" dirty="0"/>
              <a:t> </a:t>
            </a:r>
            <a:r>
              <a:rPr lang="en-US" sz="2000" dirty="0" err="1"/>
              <a:t>sektöründe</a:t>
            </a:r>
            <a:r>
              <a:rPr lang="en-US" sz="2000" dirty="0"/>
              <a:t> ISCC EU </a:t>
            </a:r>
            <a:r>
              <a:rPr lang="en-US" sz="2000" dirty="0" err="1"/>
              <a:t>Sertifikası</a:t>
            </a:r>
            <a:r>
              <a:rPr lang="en-US" sz="2000" dirty="0"/>
              <a:t> </a:t>
            </a:r>
            <a:r>
              <a:rPr lang="en-US" sz="2000" dirty="0" err="1"/>
              <a:t>alan</a:t>
            </a:r>
            <a:r>
              <a:rPr lang="en-US" sz="2000" dirty="0"/>
              <a:t> </a:t>
            </a:r>
            <a:r>
              <a:rPr lang="tr-TR" sz="2000" dirty="0"/>
              <a:t>ilk</a:t>
            </a:r>
            <a:r>
              <a:rPr lang="en-US" sz="2000" dirty="0"/>
              <a:t> </a:t>
            </a:r>
            <a:r>
              <a:rPr lang="en-US" sz="2000" dirty="0" err="1"/>
              <a:t>şirket</a:t>
            </a:r>
            <a:r>
              <a:rPr lang="en-US" sz="2000" dirty="0"/>
              <a:t>.</a:t>
            </a:r>
            <a:endParaRPr lang="tr-TR" sz="2000" b="1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tr-TR" sz="2000" dirty="0"/>
              <a:t>Türkiye’de </a:t>
            </a:r>
            <a:r>
              <a:rPr lang="tr-TR" sz="2000" dirty="0" err="1"/>
              <a:t>ikmallenen</a:t>
            </a:r>
            <a:r>
              <a:rPr lang="tr-TR" sz="2000" dirty="0"/>
              <a:t> ve Türkiye’nin ilk denizcilik biyoyakıtını kullanan armatörü Arkas </a:t>
            </a:r>
            <a:r>
              <a:rPr lang="tr-TR" sz="2000" dirty="0" err="1"/>
              <a:t>Line</a:t>
            </a:r>
            <a:r>
              <a:rPr lang="tr-TR" sz="2000" dirty="0"/>
              <a:t>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tr-TR" sz="2000" dirty="0"/>
              <a:t>Türkiye’nin ilk Bio24F İkmali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tr-TR" sz="2000" dirty="0"/>
              <a:t>Türkiye’nin ilk Bio30F ikmali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tr-TR" sz="2000" dirty="0"/>
              <a:t>Türkiye’nin ilk UCOME Biyodizel ikmali	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B312-2108-8B41-412F-47E291D7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3734-2114-43E2-A431-37291A5AF004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E6035B-8C09-00AA-500E-EA85901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423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9D29A637-68D6-D39B-B6AA-A15E5F73D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7360693" y="1"/>
            <a:ext cx="483130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Hizmetlerimiz</a:t>
            </a:r>
            <a:endParaRPr lang="en-GB" sz="3200" dirty="0"/>
          </a:p>
        </p:txBody>
      </p:sp>
      <p:sp>
        <p:nvSpPr>
          <p:cNvPr id="2" name="Metin kutusu 15">
            <a:extLst>
              <a:ext uri="{FF2B5EF4-FFF2-40B4-BE49-F238E27FC236}">
                <a16:creationId xmlns:a16="http://schemas.microsoft.com/office/drawing/2014/main" id="{839A546F-0E5C-8D2C-37A7-D62A43EDF197}"/>
              </a:ext>
            </a:extLst>
          </p:cNvPr>
          <p:cNvSpPr txBox="1"/>
          <p:nvPr/>
        </p:nvSpPr>
        <p:spPr>
          <a:xfrm>
            <a:off x="209550" y="1095375"/>
            <a:ext cx="6264401" cy="503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Arkas Bunker </a:t>
            </a:r>
            <a:r>
              <a:rPr lang="en-US" dirty="0" err="1"/>
              <a:t>uzmanlığı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güvenilirliğiyle</a:t>
            </a:r>
            <a:r>
              <a:rPr lang="en-US" dirty="0"/>
              <a:t>, </a:t>
            </a: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çapındaki</a:t>
            </a:r>
            <a:r>
              <a:rPr lang="en-US" dirty="0"/>
              <a:t> </a:t>
            </a:r>
            <a:r>
              <a:rPr lang="en-US" dirty="0" err="1"/>
              <a:t>limanlarda</a:t>
            </a:r>
            <a:r>
              <a:rPr lang="en-US" dirty="0"/>
              <a:t>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hizmetler</a:t>
            </a:r>
            <a:r>
              <a:rPr lang="en-US" dirty="0"/>
              <a:t> </a:t>
            </a:r>
            <a:r>
              <a:rPr lang="en-US" dirty="0" err="1"/>
              <a:t>sunulmaktadır</a:t>
            </a:r>
            <a:r>
              <a:rPr lang="en-US" dirty="0"/>
              <a:t>:</a:t>
            </a:r>
            <a:endParaRPr lang="tr-TR" dirty="0"/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Fiziksel</a:t>
            </a:r>
            <a:r>
              <a:rPr lang="en-US" dirty="0"/>
              <a:t> Deniz </a:t>
            </a:r>
            <a:r>
              <a:rPr lang="en-US" dirty="0" err="1"/>
              <a:t>Yakıtı</a:t>
            </a:r>
            <a:r>
              <a:rPr lang="en-US" dirty="0"/>
              <a:t> </a:t>
            </a:r>
            <a:r>
              <a:rPr lang="en-US" dirty="0" err="1"/>
              <a:t>İkmali</a:t>
            </a:r>
            <a:endParaRPr lang="tr-TR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Fuel Oil (</a:t>
            </a:r>
            <a:r>
              <a:rPr lang="tr-TR" dirty="0"/>
              <a:t>ULSFO</a:t>
            </a:r>
            <a:r>
              <a:rPr lang="en-US" dirty="0"/>
              <a:t> /</a:t>
            </a:r>
            <a:r>
              <a:rPr lang="tr-TR" dirty="0"/>
              <a:t>VLSFO/</a:t>
            </a:r>
            <a:r>
              <a:rPr lang="en-US" dirty="0"/>
              <a:t> HSFO</a:t>
            </a:r>
            <a:r>
              <a:rPr lang="tr-TR" dirty="0"/>
              <a:t>)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Marine </a:t>
            </a:r>
            <a:r>
              <a:rPr lang="tr-TR" dirty="0" err="1"/>
              <a:t>Gas</a:t>
            </a:r>
            <a:r>
              <a:rPr lang="tr-TR" dirty="0"/>
              <a:t> </a:t>
            </a:r>
            <a:r>
              <a:rPr lang="tr-TR" dirty="0" err="1"/>
              <a:t>Oil</a:t>
            </a:r>
            <a:r>
              <a:rPr lang="tr-TR" dirty="0"/>
              <a:t> </a:t>
            </a:r>
            <a:r>
              <a:rPr lang="en-US" dirty="0"/>
              <a:t>(MGO)</a:t>
            </a:r>
            <a:endParaRPr lang="tr-TR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Biyoyakıtlar</a:t>
            </a:r>
            <a:r>
              <a:rPr lang="en-US" dirty="0"/>
              <a:t> (</a:t>
            </a:r>
            <a:r>
              <a:rPr lang="tr-TR" dirty="0"/>
              <a:t>Bio24F, Bio30F, B100 UCOME Biyodizel)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Brokerlık</a:t>
            </a:r>
            <a:r>
              <a:rPr lang="tr-TR" dirty="0"/>
              <a:t> ve Ticaret Hizmetleri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Global yakıt ikmal </a:t>
            </a:r>
            <a:r>
              <a:rPr lang="tr-TR" dirty="0" err="1"/>
              <a:t>brokerlığı</a:t>
            </a:r>
            <a:endParaRPr lang="tr-TR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Gemi yağları ve tedariği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Gemi </a:t>
            </a:r>
            <a:r>
              <a:rPr lang="en-US" dirty="0" err="1"/>
              <a:t>Kiralama</a:t>
            </a:r>
            <a:r>
              <a:rPr lang="en-US" dirty="0"/>
              <a:t> </a:t>
            </a:r>
            <a:r>
              <a:rPr lang="en-US" dirty="0" err="1"/>
              <a:t>Hizmetleri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CB1B1-E3AB-3C01-B4E2-D5C1729F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477B-B30F-471D-BDAE-9FBDB5EA688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894876-E1D1-461A-5D15-29E89788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410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EDD0808-22CA-A00F-021F-58C19558D4FB}"/>
              </a:ext>
            </a:extLst>
          </p:cNvPr>
          <p:cNvGrpSpPr/>
          <p:nvPr/>
        </p:nvGrpSpPr>
        <p:grpSpPr>
          <a:xfrm>
            <a:off x="10363200" y="215903"/>
            <a:ext cx="1846200" cy="673428"/>
            <a:chOff x="10363200" y="215903"/>
            <a:chExt cx="1846200" cy="6734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0C239F-A90D-31E5-5D20-45B7BFC97D50}"/>
                </a:ext>
              </a:extLst>
            </p:cNvPr>
            <p:cNvSpPr/>
            <p:nvPr/>
          </p:nvSpPr>
          <p:spPr>
            <a:xfrm>
              <a:off x="10363200" y="215903"/>
              <a:ext cx="1846200" cy="673428"/>
            </a:xfrm>
            <a:custGeom>
              <a:avLst/>
              <a:gdLst>
                <a:gd name="connsiteX0" fmla="*/ 334386 w 1828800"/>
                <a:gd name="connsiteY0" fmla="*/ 0 h 673428"/>
                <a:gd name="connsiteX1" fmla="*/ 1828800 w 1828800"/>
                <a:gd name="connsiteY1" fmla="*/ 0 h 673428"/>
                <a:gd name="connsiteX2" fmla="*/ 1828800 w 1828800"/>
                <a:gd name="connsiteY2" fmla="*/ 673428 h 673428"/>
                <a:gd name="connsiteX3" fmla="*/ 334386 w 1828800"/>
                <a:gd name="connsiteY3" fmla="*/ 673427 h 673428"/>
                <a:gd name="connsiteX4" fmla="*/ 6794 w 1828800"/>
                <a:gd name="connsiteY4" fmla="*/ 404573 h 673428"/>
                <a:gd name="connsiteX5" fmla="*/ 0 w 1828800"/>
                <a:gd name="connsiteY5" fmla="*/ 336714 h 673428"/>
                <a:gd name="connsiteX6" fmla="*/ 6794 w 1828800"/>
                <a:gd name="connsiteY6" fmla="*/ 268854 h 673428"/>
                <a:gd name="connsiteX7" fmla="*/ 334386 w 1828800"/>
                <a:gd name="connsiteY7" fmla="*/ 0 h 67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8800" h="673428">
                  <a:moveTo>
                    <a:pt x="334386" y="0"/>
                  </a:moveTo>
                  <a:lnTo>
                    <a:pt x="1828800" y="0"/>
                  </a:lnTo>
                  <a:lnTo>
                    <a:pt x="1828800" y="673428"/>
                  </a:lnTo>
                  <a:lnTo>
                    <a:pt x="334386" y="673427"/>
                  </a:lnTo>
                  <a:cubicBezTo>
                    <a:pt x="172794" y="673427"/>
                    <a:pt x="37974" y="558008"/>
                    <a:pt x="6794" y="404573"/>
                  </a:cubicBezTo>
                  <a:lnTo>
                    <a:pt x="0" y="336714"/>
                  </a:lnTo>
                  <a:lnTo>
                    <a:pt x="6794" y="268854"/>
                  </a:lnTo>
                  <a:cubicBezTo>
                    <a:pt x="37974" y="115420"/>
                    <a:pt x="172794" y="0"/>
                    <a:pt x="33438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text&#10;&#10;Description automatically generated">
              <a:extLst>
                <a:ext uri="{FF2B5EF4-FFF2-40B4-BE49-F238E27FC236}">
                  <a16:creationId xmlns:a16="http://schemas.microsoft.com/office/drawing/2014/main" id="{E844423D-89F6-1A79-2F92-B2DDB9D6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989" y="422367"/>
              <a:ext cx="1564622" cy="320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Arkas Bunker Tanker Filosu</a:t>
            </a:r>
            <a:endParaRPr lang="en-GB" sz="3200" dirty="0"/>
          </a:p>
        </p:txBody>
      </p:sp>
      <p:pic>
        <p:nvPicPr>
          <p:cNvPr id="2" name="Picture 1" descr="A collage of different ships&#10;&#10;Description automatically generated">
            <a:extLst>
              <a:ext uri="{FF2B5EF4-FFF2-40B4-BE49-F238E27FC236}">
                <a16:creationId xmlns:a16="http://schemas.microsoft.com/office/drawing/2014/main" id="{6FAFDD47-02D1-340C-D725-D89C9018F9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6" y="1347732"/>
            <a:ext cx="11900967" cy="448156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2059AD-225C-DB20-7DCE-8719FD16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DD7E-BE6A-4B4E-9B90-E2CFDCEC0A70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14772-8432-F526-223E-992739C3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598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1">
            <a:extLst>
              <a:ext uri="{FF2B5EF4-FFF2-40B4-BE49-F238E27FC236}">
                <a16:creationId xmlns:a16="http://schemas.microsoft.com/office/drawing/2014/main" id="{5C19CE9C-5ACD-8F60-AB8D-628496E890AD}"/>
              </a:ext>
            </a:extLst>
          </p:cNvPr>
          <p:cNvSpPr txBox="1">
            <a:spLocks/>
          </p:cNvSpPr>
          <p:nvPr/>
        </p:nvSpPr>
        <p:spPr>
          <a:xfrm>
            <a:off x="0" y="340829"/>
            <a:ext cx="10008622" cy="48348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r" sz="3200" dirty="0"/>
              <a:t>Biyoyakıt Yolculuğumuz</a:t>
            </a:r>
            <a:endParaRPr lang="en-GB" sz="32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AEFD80-9A8A-DB39-A552-65EAAAD0DA3A}"/>
              </a:ext>
            </a:extLst>
          </p:cNvPr>
          <p:cNvGrpSpPr/>
          <p:nvPr/>
        </p:nvGrpSpPr>
        <p:grpSpPr>
          <a:xfrm>
            <a:off x="1102617" y="1307675"/>
            <a:ext cx="2004643" cy="4191428"/>
            <a:chOff x="1344312" y="1531540"/>
            <a:chExt cx="2004643" cy="4191428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23532202-8C09-A3A5-E5CC-4695300A2A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1379" y="2110384"/>
              <a:ext cx="27831" cy="2389698"/>
            </a:xfrm>
            <a:prstGeom prst="line">
              <a:avLst/>
            </a:prstGeom>
            <a:ln w="12700">
              <a:solidFill>
                <a:srgbClr val="049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85B328-63C4-711A-3727-75E07EA24FB9}"/>
                </a:ext>
              </a:extLst>
            </p:cNvPr>
            <p:cNvSpPr/>
            <p:nvPr/>
          </p:nvSpPr>
          <p:spPr>
            <a:xfrm>
              <a:off x="2152291" y="4476459"/>
              <a:ext cx="273848" cy="273848"/>
            </a:xfrm>
            <a:prstGeom prst="ellipse">
              <a:avLst/>
            </a:prstGeom>
            <a:solidFill>
              <a:srgbClr val="04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26F2CDEC-17A9-9A01-1583-F9A85EC02E4F}"/>
                </a:ext>
              </a:extLst>
            </p:cNvPr>
            <p:cNvSpPr txBox="1"/>
            <p:nvPr/>
          </p:nvSpPr>
          <p:spPr>
            <a:xfrm>
              <a:off x="1344312" y="4768861"/>
              <a:ext cx="2004643" cy="95410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Türkiye’nin ilk biyoyakıtı Bio24F ikmali 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Matilde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A gemisine yapıldı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B71D9C6-9CA2-E542-FBA8-4A5ABFF85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568" y="1531540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rgbClr val="0496F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18.05.2024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D74C6B-1183-3608-57CD-C81953772351}"/>
              </a:ext>
            </a:extLst>
          </p:cNvPr>
          <p:cNvGrpSpPr/>
          <p:nvPr/>
        </p:nvGrpSpPr>
        <p:grpSpPr>
          <a:xfrm>
            <a:off x="-60093" y="1308001"/>
            <a:ext cx="1628488" cy="2837893"/>
            <a:chOff x="9667" y="1491855"/>
            <a:chExt cx="1628488" cy="2837893"/>
          </a:xfrm>
        </p:grpSpPr>
        <p:sp>
          <p:nvSpPr>
            <p:cNvPr id="8" name="TextBox 25">
              <a:extLst>
                <a:ext uri="{FF2B5EF4-FFF2-40B4-BE49-F238E27FC236}">
                  <a16:creationId xmlns:a16="http://schemas.microsoft.com/office/drawing/2014/main" id="{173FCEAD-A810-FA22-EBE7-7D39B8F1942D}"/>
                </a:ext>
              </a:extLst>
            </p:cNvPr>
            <p:cNvSpPr txBox="1"/>
            <p:nvPr/>
          </p:nvSpPr>
          <p:spPr>
            <a:xfrm>
              <a:off x="9667" y="3375641"/>
              <a:ext cx="1628488" cy="95410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Arkas Bunker</a:t>
              </a:r>
              <a:b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</a:b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ISCC EU Sertifikası aldı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2130A3-5B4E-625B-58AC-0714709B687B}"/>
                </a:ext>
              </a:extLst>
            </p:cNvPr>
            <p:cNvSpPr/>
            <p:nvPr/>
          </p:nvSpPr>
          <p:spPr>
            <a:xfrm>
              <a:off x="574955" y="3091299"/>
              <a:ext cx="273848" cy="2738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9379F9F-7389-CDC1-E9BE-5844A6CE6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" y="1491855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06.02.2024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A2B22B-B42C-9B4C-5EBA-92475CEFCF6A}"/>
                </a:ext>
              </a:extLst>
            </p:cNvPr>
            <p:cNvCxnSpPr>
              <a:cxnSpLocks/>
            </p:cNvCxnSpPr>
            <p:nvPr/>
          </p:nvCxnSpPr>
          <p:spPr>
            <a:xfrm>
              <a:off x="711879" y="2078256"/>
              <a:ext cx="515" cy="1002904"/>
            </a:xfrm>
            <a:prstGeom prst="line">
              <a:avLst/>
            </a:prstGeom>
            <a:ln w="12700">
              <a:solidFill>
                <a:srgbClr val="049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6EEA94D-C055-2796-8D44-7C673F2B6E08}"/>
              </a:ext>
            </a:extLst>
          </p:cNvPr>
          <p:cNvGrpSpPr/>
          <p:nvPr/>
        </p:nvGrpSpPr>
        <p:grpSpPr>
          <a:xfrm>
            <a:off x="2623895" y="1307675"/>
            <a:ext cx="2004643" cy="2863065"/>
            <a:chOff x="1343313" y="1541986"/>
            <a:chExt cx="2004643" cy="28630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3DE2608-D225-74DF-5356-8767DDFE69C3}"/>
                </a:ext>
              </a:extLst>
            </p:cNvPr>
            <p:cNvCxnSpPr>
              <a:cxnSpLocks/>
            </p:cNvCxnSpPr>
            <p:nvPr/>
          </p:nvCxnSpPr>
          <p:spPr>
            <a:xfrm>
              <a:off x="2319210" y="2110384"/>
              <a:ext cx="0" cy="1228791"/>
            </a:xfrm>
            <a:prstGeom prst="line">
              <a:avLst/>
            </a:prstGeom>
            <a:ln w="12700">
              <a:solidFill>
                <a:srgbClr val="00247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9164810-2FEF-60B5-33F4-33B52BE834CC}"/>
                </a:ext>
              </a:extLst>
            </p:cNvPr>
            <p:cNvSpPr/>
            <p:nvPr/>
          </p:nvSpPr>
          <p:spPr>
            <a:xfrm>
              <a:off x="2182286" y="3324854"/>
              <a:ext cx="273848" cy="273848"/>
            </a:xfrm>
            <a:prstGeom prst="ellipse">
              <a:avLst/>
            </a:prstGeom>
            <a:solidFill>
              <a:srgbClr val="00247D"/>
            </a:solidFill>
            <a:ln>
              <a:solidFill>
                <a:srgbClr val="0024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E837D670-D026-0B48-902E-CBAEC0779325}"/>
                </a:ext>
              </a:extLst>
            </p:cNvPr>
            <p:cNvSpPr txBox="1"/>
            <p:nvPr/>
          </p:nvSpPr>
          <p:spPr>
            <a:xfrm>
              <a:off x="1343313" y="3666387"/>
              <a:ext cx="2004643" cy="73866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İlk yakıt ikmali haberi basına servis edildi</a:t>
              </a:r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6167D19A-9BFB-8826-90FB-BB9DF9B3B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201" y="1541986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rgbClr val="00247D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01.10.2024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B9BA6E2-CF8A-8797-7322-46B6747EAE14}"/>
              </a:ext>
            </a:extLst>
          </p:cNvPr>
          <p:cNvGrpSpPr/>
          <p:nvPr/>
        </p:nvGrpSpPr>
        <p:grpSpPr>
          <a:xfrm>
            <a:off x="4376018" y="1308759"/>
            <a:ext cx="1628488" cy="3947543"/>
            <a:chOff x="-161974" y="1520050"/>
            <a:chExt cx="1628488" cy="3947543"/>
          </a:xfrm>
        </p:grpSpPr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B5868D0B-59C1-7546-0D0C-431E2F0BF555}"/>
                </a:ext>
              </a:extLst>
            </p:cNvPr>
            <p:cNvSpPr txBox="1"/>
            <p:nvPr/>
          </p:nvSpPr>
          <p:spPr>
            <a:xfrm>
              <a:off x="-161974" y="4728929"/>
              <a:ext cx="1628488" cy="73866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İlk grup dışı  biyoyakıt ikmali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yapıldı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CE587CB-4B6B-5675-4B92-927E62125FB1}"/>
                </a:ext>
              </a:extLst>
            </p:cNvPr>
            <p:cNvSpPr/>
            <p:nvPr/>
          </p:nvSpPr>
          <p:spPr>
            <a:xfrm>
              <a:off x="569033" y="4462642"/>
              <a:ext cx="273848" cy="2738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AA0F033B-8BDB-039D-3FDB-C4B496608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" y="1520050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06.11.2024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C8703B1-4BBF-0ABD-1DA6-29E339DB850A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 flipH="1">
              <a:off x="705957" y="2180690"/>
              <a:ext cx="6066" cy="228195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9931EA-BAA0-2716-02A9-812F2AE8F246}"/>
              </a:ext>
            </a:extLst>
          </p:cNvPr>
          <p:cNvGrpSpPr/>
          <p:nvPr/>
        </p:nvGrpSpPr>
        <p:grpSpPr>
          <a:xfrm>
            <a:off x="5851332" y="1326103"/>
            <a:ext cx="2004643" cy="2956288"/>
            <a:chOff x="1290307" y="1530462"/>
            <a:chExt cx="2004643" cy="2956288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50CAC47-9D16-363C-A194-76F77CADED8D}"/>
                </a:ext>
              </a:extLst>
            </p:cNvPr>
            <p:cNvCxnSpPr>
              <a:cxnSpLocks/>
            </p:cNvCxnSpPr>
            <p:nvPr/>
          </p:nvCxnSpPr>
          <p:spPr>
            <a:xfrm>
              <a:off x="2319210" y="2110384"/>
              <a:ext cx="0" cy="1020373"/>
            </a:xfrm>
            <a:prstGeom prst="line">
              <a:avLst/>
            </a:prstGeom>
            <a:ln w="1270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35A1C6D-FDDC-EBB2-B9D0-5E0A4A92000C}"/>
                </a:ext>
              </a:extLst>
            </p:cNvPr>
            <p:cNvSpPr/>
            <p:nvPr/>
          </p:nvSpPr>
          <p:spPr>
            <a:xfrm>
              <a:off x="2209709" y="3133286"/>
              <a:ext cx="273848" cy="27384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2" name="TextBox 25">
              <a:extLst>
                <a:ext uri="{FF2B5EF4-FFF2-40B4-BE49-F238E27FC236}">
                  <a16:creationId xmlns:a16="http://schemas.microsoft.com/office/drawing/2014/main" id="{56320678-3FC5-12B9-01E2-724671A885EC}"/>
                </a:ext>
              </a:extLst>
            </p:cNvPr>
            <p:cNvSpPr txBox="1"/>
            <p:nvPr/>
          </p:nvSpPr>
          <p:spPr>
            <a:xfrm>
              <a:off x="1290307" y="3532643"/>
              <a:ext cx="2004643" cy="95410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latin typeface="Open Sans" panose="020B0606030504020204" pitchFamily="34" charset="0"/>
                </a:rPr>
                <a:t>Grup dışı ilk Türk bayraklı gemiye Bio24F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ikmali 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yapıld</a:t>
              </a:r>
              <a:r>
                <a:rPr lang="tr-TR" sz="1400" b="1" dirty="0">
                  <a:latin typeface="Open Sans" panose="020B0606030504020204" pitchFamily="34" charset="0"/>
                </a:rPr>
                <a:t>ı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B0BB4B74-B6C1-88FF-14B0-7BE0FBBC9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897" y="1530462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08.08.2025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06FC09-84C5-9791-926B-5B40FF70935E}"/>
              </a:ext>
            </a:extLst>
          </p:cNvPr>
          <p:cNvGrpSpPr/>
          <p:nvPr/>
        </p:nvGrpSpPr>
        <p:grpSpPr>
          <a:xfrm>
            <a:off x="7794972" y="1348058"/>
            <a:ext cx="1628488" cy="4626756"/>
            <a:chOff x="25435" y="1488393"/>
            <a:chExt cx="1628488" cy="4626756"/>
          </a:xfrm>
        </p:grpSpPr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E5B247EC-C26F-6568-B323-48D9992FAC62}"/>
                </a:ext>
              </a:extLst>
            </p:cNvPr>
            <p:cNvSpPr txBox="1"/>
            <p:nvPr/>
          </p:nvSpPr>
          <p:spPr>
            <a:xfrm>
              <a:off x="25435" y="4514711"/>
              <a:ext cx="1628488" cy="160043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latin typeface="Open Sans" panose="020B0606030504020204" pitchFamily="34" charset="0"/>
              </a:endParaRPr>
            </a:p>
            <a:p>
              <a:pPr algn="ctr"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Türkiye’nin ilk B100 UCOME biyodizel ikmali yapıldı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F0D4AC5-F3B6-A344-C9E3-8A71FC0FF289}"/>
                </a:ext>
              </a:extLst>
            </p:cNvPr>
            <p:cNvSpPr/>
            <p:nvPr/>
          </p:nvSpPr>
          <p:spPr>
            <a:xfrm>
              <a:off x="635881" y="4477970"/>
              <a:ext cx="273848" cy="273848"/>
            </a:xfrm>
            <a:prstGeom prst="ellipse">
              <a:avLst/>
            </a:prstGeom>
            <a:solidFill>
              <a:srgbClr val="FFBC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F66E8619-A1CC-7138-8282-18871F20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47" y="1488393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rgbClr val="FFBC4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05.09.2025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algn="ctr" rtl="0">
                <a:lnSpc>
                  <a:spcPct val="150000"/>
                </a:lnSpc>
              </a:pP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90E8BA-F784-E82F-5C0C-3218D6454A0D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>
              <a:off x="749659" y="2081593"/>
              <a:ext cx="23146" cy="2396377"/>
            </a:xfrm>
            <a:prstGeom prst="line">
              <a:avLst/>
            </a:prstGeom>
            <a:ln w="12700">
              <a:solidFill>
                <a:srgbClr val="FFBC4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F28FF-B482-20E6-E4BD-683E413B3ABF}"/>
              </a:ext>
            </a:extLst>
          </p:cNvPr>
          <p:cNvGrpSpPr/>
          <p:nvPr/>
        </p:nvGrpSpPr>
        <p:grpSpPr>
          <a:xfrm>
            <a:off x="8972934" y="1351174"/>
            <a:ext cx="2004643" cy="2712212"/>
            <a:chOff x="1286892" y="1508924"/>
            <a:chExt cx="2004643" cy="271221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AA29D3-60E2-83B7-BF46-467662958ABF}"/>
                </a:ext>
              </a:extLst>
            </p:cNvPr>
            <p:cNvCxnSpPr>
              <a:cxnSpLocks/>
            </p:cNvCxnSpPr>
            <p:nvPr/>
          </p:nvCxnSpPr>
          <p:spPr>
            <a:xfrm>
              <a:off x="2315980" y="2093629"/>
              <a:ext cx="0" cy="1014807"/>
            </a:xfrm>
            <a:prstGeom prst="line">
              <a:avLst/>
            </a:prstGeom>
            <a:ln w="12700">
              <a:solidFill>
                <a:srgbClr val="D86E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4B4367-0C85-14C3-D0F3-449AEFBFFB49}"/>
                </a:ext>
              </a:extLst>
            </p:cNvPr>
            <p:cNvSpPr/>
            <p:nvPr/>
          </p:nvSpPr>
          <p:spPr>
            <a:xfrm>
              <a:off x="2171489" y="3129069"/>
              <a:ext cx="273848" cy="27384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D86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0F2E0411-4DD1-822B-FE1F-0B35FCC64D47}"/>
                </a:ext>
              </a:extLst>
            </p:cNvPr>
            <p:cNvSpPr txBox="1"/>
            <p:nvPr/>
          </p:nvSpPr>
          <p:spPr>
            <a:xfrm>
              <a:off x="1286892" y="3482472"/>
              <a:ext cx="2004643" cy="73866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Türkiye’nin ilk Bio30F ikmali yapıldı </a:t>
              </a: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721484AA-FE9C-558E-F0C4-B8C48E42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896" y="1508924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27.09.2025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543B62-5147-8A2F-BA29-72860C12DB90}"/>
              </a:ext>
            </a:extLst>
          </p:cNvPr>
          <p:cNvGrpSpPr/>
          <p:nvPr/>
        </p:nvGrpSpPr>
        <p:grpSpPr>
          <a:xfrm>
            <a:off x="10563512" y="1351174"/>
            <a:ext cx="1628488" cy="4675791"/>
            <a:chOff x="-100281" y="1488393"/>
            <a:chExt cx="1628488" cy="4675791"/>
          </a:xfrm>
        </p:grpSpPr>
        <p:sp>
          <p:nvSpPr>
            <p:cNvPr id="33" name="TextBox 25">
              <a:extLst>
                <a:ext uri="{FF2B5EF4-FFF2-40B4-BE49-F238E27FC236}">
                  <a16:creationId xmlns:a16="http://schemas.microsoft.com/office/drawing/2014/main" id="{238E2CBD-084F-985C-4405-87F5599A84F9}"/>
                </a:ext>
              </a:extLst>
            </p:cNvPr>
            <p:cNvSpPr txBox="1"/>
            <p:nvPr/>
          </p:nvSpPr>
          <p:spPr>
            <a:xfrm>
              <a:off x="-100281" y="4563746"/>
              <a:ext cx="1628488" cy="160043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rtlCol="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latin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latin typeface="Open Sans" panose="020B0606030504020204" pitchFamily="34" charset="0"/>
                </a:rPr>
                <a:t>Grup dışı ilk Türk bayraklı gemiye Bio30F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ikmali 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yapıld</a:t>
              </a:r>
              <a:r>
                <a:rPr lang="tr-TR" sz="1400" b="1" dirty="0">
                  <a:latin typeface="Open Sans" panose="020B0606030504020204" pitchFamily="34" charset="0"/>
                </a:rPr>
                <a:t>ı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1C1CFF-D8A6-4644-73BB-54439AED7510}"/>
                </a:ext>
              </a:extLst>
            </p:cNvPr>
            <p:cNvSpPr/>
            <p:nvPr/>
          </p:nvSpPr>
          <p:spPr>
            <a:xfrm>
              <a:off x="669913" y="4468525"/>
              <a:ext cx="273848" cy="273848"/>
            </a:xfrm>
            <a:prstGeom prst="ellipse">
              <a:avLst/>
            </a:prstGeom>
            <a:solidFill>
              <a:srgbClr val="595959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E262D6E-6153-5014-6FE8-9F60E9EED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47" y="1488393"/>
              <a:ext cx="1190625" cy="576262"/>
            </a:xfrm>
            <a:custGeom>
              <a:avLst/>
              <a:gdLst>
                <a:gd name="T0" fmla="*/ 406 w 434"/>
                <a:gd name="T1" fmla="*/ 0 h 209"/>
                <a:gd name="T2" fmla="*/ 28 w 434"/>
                <a:gd name="T3" fmla="*/ 0 h 209"/>
                <a:gd name="T4" fmla="*/ 0 w 434"/>
                <a:gd name="T5" fmla="*/ 22 h 209"/>
                <a:gd name="T6" fmla="*/ 0 w 434"/>
                <a:gd name="T7" fmla="*/ 148 h 209"/>
                <a:gd name="T8" fmla="*/ 28 w 434"/>
                <a:gd name="T9" fmla="*/ 170 h 209"/>
                <a:gd name="T10" fmla="*/ 170 w 434"/>
                <a:gd name="T11" fmla="*/ 170 h 209"/>
                <a:gd name="T12" fmla="*/ 217 w 434"/>
                <a:gd name="T13" fmla="*/ 209 h 209"/>
                <a:gd name="T14" fmla="*/ 264 w 434"/>
                <a:gd name="T15" fmla="*/ 170 h 209"/>
                <a:gd name="T16" fmla="*/ 406 w 434"/>
                <a:gd name="T17" fmla="*/ 170 h 209"/>
                <a:gd name="T18" fmla="*/ 434 w 434"/>
                <a:gd name="T19" fmla="*/ 148 h 209"/>
                <a:gd name="T20" fmla="*/ 434 w 434"/>
                <a:gd name="T21" fmla="*/ 22 h 209"/>
                <a:gd name="T22" fmla="*/ 406 w 434"/>
                <a:gd name="T2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4" h="209">
                  <a:moveTo>
                    <a:pt x="40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0"/>
                    <a:pt x="0" y="2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0"/>
                    <a:pt x="13" y="170"/>
                    <a:pt x="28" y="170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64" y="170"/>
                    <a:pt x="264" y="170"/>
                    <a:pt x="264" y="170"/>
                  </a:cubicBezTo>
                  <a:cubicBezTo>
                    <a:pt x="406" y="170"/>
                    <a:pt x="406" y="170"/>
                    <a:pt x="406" y="170"/>
                  </a:cubicBezTo>
                  <a:cubicBezTo>
                    <a:pt x="422" y="170"/>
                    <a:pt x="434" y="160"/>
                    <a:pt x="434" y="148"/>
                  </a:cubicBezTo>
                  <a:cubicBezTo>
                    <a:pt x="434" y="22"/>
                    <a:pt x="434" y="22"/>
                    <a:pt x="434" y="22"/>
                  </a:cubicBezTo>
                  <a:cubicBezTo>
                    <a:pt x="434" y="10"/>
                    <a:pt x="422" y="0"/>
                    <a:pt x="40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50000"/>
                </a:lnSpc>
              </a:pPr>
              <a:r>
                <a:rPr lang="tr" sz="1400" b="1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09.12.2025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algn="ctr" rtl="0">
                <a:lnSpc>
                  <a:spcPct val="150000"/>
                </a:lnSpc>
              </a:pP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6E2E9B-86F0-2E5C-9135-BFBD52B2FC27}"/>
                </a:ext>
              </a:extLst>
            </p:cNvPr>
            <p:cNvCxnSpPr>
              <a:cxnSpLocks/>
            </p:cNvCxnSpPr>
            <p:nvPr/>
          </p:nvCxnSpPr>
          <p:spPr>
            <a:xfrm>
              <a:off x="757555" y="2076648"/>
              <a:ext cx="29137" cy="2379884"/>
            </a:xfrm>
            <a:prstGeom prst="line">
              <a:avLst/>
            </a:prstGeom>
            <a:ln w="12700">
              <a:solidFill>
                <a:srgbClr val="59595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phic 16">
            <a:extLst>
              <a:ext uri="{FF2B5EF4-FFF2-40B4-BE49-F238E27FC236}">
                <a16:creationId xmlns:a16="http://schemas.microsoft.com/office/drawing/2014/main" id="{F555B452-66C6-F752-7607-6A90009C5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662" y="5482144"/>
            <a:ext cx="989716" cy="313812"/>
          </a:xfrm>
          <a:prstGeom prst="rect">
            <a:avLst/>
          </a:prstGeom>
        </p:spPr>
      </p:pic>
      <p:pic>
        <p:nvPicPr>
          <p:cNvPr id="39" name="Graphic 16">
            <a:extLst>
              <a:ext uri="{FF2B5EF4-FFF2-40B4-BE49-F238E27FC236}">
                <a16:creationId xmlns:a16="http://schemas.microsoft.com/office/drawing/2014/main" id="{73B7ED0B-E62E-FC3F-9A98-BF9F337EA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3625" y="5479972"/>
            <a:ext cx="989716" cy="3138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8B2A60-4F4A-696A-5B22-197E4743F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056" y="4044168"/>
            <a:ext cx="818845" cy="462250"/>
          </a:xfrm>
          <a:prstGeom prst="rect">
            <a:avLst/>
          </a:prstGeom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D374DE1A-6C9C-181D-2628-F49991E0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79" y="5255218"/>
            <a:ext cx="1242088" cy="17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>
            <a:extLst>
              <a:ext uri="{FF2B5EF4-FFF2-40B4-BE49-F238E27FC236}">
                <a16:creationId xmlns:a16="http://schemas.microsoft.com/office/drawing/2014/main" id="{3D3E81D2-61D1-D0A0-9CAC-26490437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52" y="4294511"/>
            <a:ext cx="880099" cy="3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AE62A755-3C11-528A-65CF-01ADA433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6" y="5561127"/>
            <a:ext cx="880099" cy="3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B1FE-0BD5-7931-94A4-5CB3AFBD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9E7D-8CE6-46D1-AED1-1617464433DF}" type="datetime1">
              <a:rPr lang="tr-TR" smtClean="0"/>
              <a:t>16.12.2025</a:t>
            </a:fld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EBB91-DB30-3FC9-3C83-FB156B73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3FC4-80E3-4B7D-968A-6C87B05CC087}" type="slidenum">
              <a:rPr lang="tr-TR" smtClean="0"/>
              <a:pPr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34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3181</TotalTime>
  <Words>2307</Words>
  <Application>Microsoft Office PowerPoint</Application>
  <PresentationFormat>Widescreen</PresentationFormat>
  <Paragraphs>388</Paragraphs>
  <Slides>24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Frutiger CE 45 Light</vt:lpstr>
      <vt:lpstr>Lato</vt:lpstr>
      <vt:lpstr>Open Sans</vt:lpstr>
      <vt:lpstr>Segoe UI Emoji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Arkas 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Erdinc ALTUN</dc:creator>
  <cp:lastModifiedBy>Ugur Ilker DARICI</cp:lastModifiedBy>
  <cp:revision>78</cp:revision>
  <cp:lastPrinted>2025-12-10T09:01:31Z</cp:lastPrinted>
  <dcterms:created xsi:type="dcterms:W3CDTF">2025-11-05T07:03:02Z</dcterms:created>
  <dcterms:modified xsi:type="dcterms:W3CDTF">2025-12-16T07:30:07Z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2ba53c-af1d-44c9-a18a-d7df1d042fba_Enabled">
    <vt:lpwstr>true</vt:lpwstr>
  </property>
  <property fmtid="{D5CDD505-2E9C-101B-9397-08002B2CF9AE}" pid="3" name="MSIP_Label_d32ba53c-af1d-44c9-a18a-d7df1d042fba_SetDate">
    <vt:lpwstr>2025-11-05T07:26:52Z</vt:lpwstr>
  </property>
  <property fmtid="{D5CDD505-2E9C-101B-9397-08002B2CF9AE}" pid="4" name="MSIP_Label_d32ba53c-af1d-44c9-a18a-d7df1d042fba_Method">
    <vt:lpwstr>Standard</vt:lpwstr>
  </property>
  <property fmtid="{D5CDD505-2E9C-101B-9397-08002B2CF9AE}" pid="5" name="MSIP_Label_d32ba53c-af1d-44c9-a18a-d7df1d042fba_Name">
    <vt:lpwstr>For Service Only</vt:lpwstr>
  </property>
  <property fmtid="{D5CDD505-2E9C-101B-9397-08002B2CF9AE}" pid="6" name="MSIP_Label_d32ba53c-af1d-44c9-a18a-d7df1d042fba_SiteId">
    <vt:lpwstr>f5a2db61-c625-49fc-992a-c4fe544776b0</vt:lpwstr>
  </property>
  <property fmtid="{D5CDD505-2E9C-101B-9397-08002B2CF9AE}" pid="7" name="MSIP_Label_d32ba53c-af1d-44c9-a18a-d7df1d042fba_ActionId">
    <vt:lpwstr>54463b1a-1750-4e37-9ad5-682fabee98eb</vt:lpwstr>
  </property>
  <property fmtid="{D5CDD505-2E9C-101B-9397-08002B2CF9AE}" pid="8" name="MSIP_Label_d32ba53c-af1d-44c9-a18a-d7df1d042fba_ContentBits">
    <vt:lpwstr>0</vt:lpwstr>
  </property>
</Properties>
</file>